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58" r:id="rId12"/>
    <p:sldId id="269" r:id="rId13"/>
    <p:sldId id="268" r:id="rId14"/>
    <p:sldId id="270" r:id="rId15"/>
    <p:sldId id="273" r:id="rId16"/>
    <p:sldId id="274" r:id="rId17"/>
    <p:sldId id="271" r:id="rId18"/>
    <p:sldId id="275" r:id="rId19"/>
    <p:sldId id="277" r:id="rId20"/>
    <p:sldId id="278" r:id="rId21"/>
    <p:sldId id="261" r:id="rId2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A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105D9-84FA-4743-9584-D62A883B0047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4EEFD-BE5A-48DF-AF9D-88EDB78956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8905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1FBB1-C538-4ADA-BC33-7738E2C302BD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FE522-B237-490D-B8F9-81084BFA31B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0495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6B26A-FF83-455B-BFA6-EAF8AF53BF94}" type="slidenum">
              <a:rPr lang="sl-SI" smtClean="0"/>
              <a:pPr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9147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6B26A-FF83-455B-BFA6-EAF8AF53BF94}" type="slidenum">
              <a:rPr lang="sl-SI" smtClean="0"/>
              <a:pPr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3232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6B26A-FF83-455B-BFA6-EAF8AF53BF94}" type="slidenum">
              <a:rPr lang="sl-SI" smtClean="0"/>
              <a:pPr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4188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6B26A-FF83-455B-BFA6-EAF8AF53BF94}" type="slidenum">
              <a:rPr lang="sl-SI" smtClean="0"/>
              <a:pPr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3310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6B26A-FF83-455B-BFA6-EAF8AF53BF94}" type="slidenum">
              <a:rPr lang="sl-SI" smtClean="0"/>
              <a:pPr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60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6B26A-FF83-455B-BFA6-EAF8AF53BF94}" type="slidenum">
              <a:rPr lang="sl-SI" smtClean="0"/>
              <a:pPr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650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6B26A-FF83-455B-BFA6-EAF8AF53BF94}" type="slidenum">
              <a:rPr lang="sl-SI" smtClean="0"/>
              <a:pPr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4024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6B26A-FF83-455B-BFA6-EAF8AF53BF94}" type="slidenum">
              <a:rPr lang="sl-SI" smtClean="0"/>
              <a:pPr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6800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6B26A-FF83-455B-BFA6-EAF8AF53BF94}" type="slidenum">
              <a:rPr lang="sl-SI" smtClean="0"/>
              <a:pPr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96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6080185" y="2724550"/>
            <a:ext cx="3699295" cy="1122830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sl-SI" dirty="0" smtClean="0"/>
              <a:t>Iskra </a:t>
            </a:r>
            <a:r>
              <a:rPr lang="sl-SI" dirty="0" err="1" smtClean="0"/>
              <a:t>Company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err="1" smtClean="0"/>
              <a:t>presentation</a:t>
            </a:r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AADB-26A7-47A6-B8E6-62B0447591A5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smtClean="0"/>
              <a:t>Iskra d.d.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3EC2-0833-4E05-8376-3FA644AE9C84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Označba mesta vsebin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4" t="23587" r="36783" b="30367"/>
          <a:stretch/>
        </p:blipFill>
        <p:spPr>
          <a:xfrm>
            <a:off x="2553419" y="1811547"/>
            <a:ext cx="2700068" cy="2631058"/>
          </a:xfrm>
          <a:prstGeom prst="ellipse">
            <a:avLst/>
          </a:prstGeom>
        </p:spPr>
      </p:pic>
      <p:pic>
        <p:nvPicPr>
          <p:cNvPr id="8" name="Slika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4" r="49483"/>
          <a:stretch/>
        </p:blipFill>
        <p:spPr>
          <a:xfrm>
            <a:off x="5719313" y="2111146"/>
            <a:ext cx="60385" cy="199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93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9246" y="382378"/>
            <a:ext cx="5072332" cy="117900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019245" y="1842878"/>
            <a:ext cx="8688237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AADB-26A7-47A6-B8E6-62B0447591A5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3EC2-0833-4E05-8376-3FA644AE9C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977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AADB-26A7-47A6-B8E6-62B0447591A5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3EC2-0833-4E05-8376-3FA644AE9C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692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AADB-26A7-47A6-B8E6-62B0447591A5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3EC2-0833-4E05-8376-3FA644AE9C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21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AADB-26A7-47A6-B8E6-62B0447591A5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3EC2-0833-4E05-8376-3FA644AE9C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642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AADB-26A7-47A6-B8E6-62B0447591A5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3EC2-0833-4E05-8376-3FA644AE9C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028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AADB-26A7-47A6-B8E6-62B0447591A5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3EC2-0833-4E05-8376-3FA644AE9C84}" type="slidenum">
              <a:rPr lang="sl-SI" smtClean="0"/>
              <a:t>‹#›</a:t>
            </a:fld>
            <a:endParaRPr lang="sl-SI"/>
          </a:p>
        </p:txBody>
      </p:sp>
      <p:sp>
        <p:nvSpPr>
          <p:cNvPr id="5" name="Naslov 1"/>
          <p:cNvSpPr>
            <a:spLocks noGrp="1"/>
          </p:cNvSpPr>
          <p:nvPr>
            <p:ph type="ctrTitle" hasCustomPrompt="1"/>
          </p:nvPr>
        </p:nvSpPr>
        <p:spPr>
          <a:xfrm>
            <a:off x="6080185" y="2724550"/>
            <a:ext cx="3699295" cy="1122830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sl-SI" dirty="0" smtClean="0"/>
              <a:t>Iskra </a:t>
            </a:r>
            <a:r>
              <a:rPr lang="sl-SI" dirty="0" err="1" smtClean="0"/>
              <a:t>Company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err="1" smtClean="0"/>
              <a:t>presentation</a:t>
            </a:r>
            <a:endParaRPr lang="sl-SI" dirty="0"/>
          </a:p>
        </p:txBody>
      </p:sp>
      <p:pic>
        <p:nvPicPr>
          <p:cNvPr id="6" name="Označba mesta vsebin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4" t="23587" r="36783" b="30367"/>
          <a:stretch/>
        </p:blipFill>
        <p:spPr>
          <a:xfrm>
            <a:off x="2553419" y="1811547"/>
            <a:ext cx="2700068" cy="2631058"/>
          </a:xfrm>
          <a:prstGeom prst="ellipse">
            <a:avLst/>
          </a:prstGeom>
        </p:spPr>
      </p:pic>
      <p:pic>
        <p:nvPicPr>
          <p:cNvPr id="7" name="Slika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4" r="49483"/>
          <a:stretch/>
        </p:blipFill>
        <p:spPr>
          <a:xfrm>
            <a:off x="5719313" y="2111146"/>
            <a:ext cx="60385" cy="199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59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2665563" y="365125"/>
            <a:ext cx="5072332" cy="1179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2665562" y="1825625"/>
            <a:ext cx="86882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2AADB-26A7-47A6-B8E6-62B0447591A5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l-SI" dirty="0" smtClean="0"/>
              <a:t>Iskra d.d.</a:t>
            </a:r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A3EC2-0833-4E05-8376-3FA644AE9C84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69" y="482675"/>
            <a:ext cx="1499619" cy="36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2ACA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kra.eu/" TargetMode="External"/><Relationship Id="rId2" Type="http://schemas.openxmlformats.org/officeDocument/2006/relationships/hyperlink" Target="mailto:sales.energy@iskra.e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5967249" y="2651296"/>
            <a:ext cx="5904186" cy="970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500" dirty="0" smtClean="0">
                <a:solidFill>
                  <a:srgbClr val="009F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PQ </a:t>
            </a:r>
            <a:r>
              <a:rPr lang="en-GB" sz="4500" dirty="0" err="1" smtClean="0">
                <a:solidFill>
                  <a:srgbClr val="009F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sl-SI" sz="4500" dirty="0" err="1" smtClean="0">
                <a:solidFill>
                  <a:srgbClr val="009F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ssues</a:t>
            </a:r>
            <a:endParaRPr lang="sl-SI" sz="4500" dirty="0">
              <a:solidFill>
                <a:srgbClr val="009FA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l-SI" sz="4500" dirty="0" smtClean="0">
                <a:solidFill>
                  <a:srgbClr val="009F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&amp;</a:t>
            </a:r>
          </a:p>
          <a:p>
            <a:r>
              <a:rPr lang="sl-SI" sz="4500" dirty="0" smtClean="0">
                <a:solidFill>
                  <a:srgbClr val="009F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Iskra PQ </a:t>
            </a:r>
            <a:r>
              <a:rPr lang="sl-SI" sz="4500" dirty="0" err="1" smtClean="0">
                <a:solidFill>
                  <a:srgbClr val="009F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solutions</a:t>
            </a:r>
            <a:endParaRPr lang="en-GB" sz="4500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Označba mesta datuma 3"/>
          <p:cNvSpPr>
            <a:spLocks noGrp="1"/>
          </p:cNvSpPr>
          <p:nvPr>
            <p:ph type="dt" sz="half" idx="10"/>
          </p:nvPr>
        </p:nvSpPr>
        <p:spPr>
          <a:xfrm>
            <a:off x="10732698" y="6363658"/>
            <a:ext cx="2743200" cy="365125"/>
          </a:xfrm>
        </p:spPr>
        <p:txBody>
          <a:bodyPr/>
          <a:lstStyle/>
          <a:p>
            <a:fld id="{1382AADB-26A7-47A6-B8E6-62B0447591A5}" type="datetimeFigureOut">
              <a:rPr lang="sl-SI" smtClean="0"/>
              <a:t>15.4.2020</a:t>
            </a:fld>
            <a:endParaRPr lang="sl-SI" dirty="0"/>
          </a:p>
        </p:txBody>
      </p:sp>
      <p:sp>
        <p:nvSpPr>
          <p:cNvPr id="6" name="Označba mesta noge 4"/>
          <p:cNvSpPr>
            <a:spLocks noGrp="1"/>
          </p:cNvSpPr>
          <p:nvPr>
            <p:ph type="ftr" sz="quarter" idx="11"/>
          </p:nvPr>
        </p:nvSpPr>
        <p:spPr>
          <a:xfrm>
            <a:off x="4000943" y="6405647"/>
            <a:ext cx="4114800" cy="365125"/>
          </a:xfrm>
        </p:spPr>
        <p:txBody>
          <a:bodyPr/>
          <a:lstStyle/>
          <a:p>
            <a:r>
              <a:rPr lang="sl-SI" dirty="0" smtClean="0"/>
              <a:t>Iskra d.d.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0153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9"/>
          <p:cNvSpPr>
            <a:spLocks noGrp="1" noChangeArrowheads="1"/>
          </p:cNvSpPr>
          <p:nvPr>
            <p:ph type="title"/>
          </p:nvPr>
        </p:nvSpPr>
        <p:spPr>
          <a:xfrm>
            <a:off x="2613743" y="362128"/>
            <a:ext cx="8318698" cy="576064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00ACA7"/>
                </a:solidFill>
              </a:rPr>
              <a:t>Expenses due to PQ problems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63553" y="1245678"/>
            <a:ext cx="557216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GB" b="1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Flicker</a:t>
            </a:r>
            <a:endParaRPr lang="en-GB" sz="1600" b="1" dirty="0">
              <a:solidFill>
                <a:schemeClr val="tx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lnSpc>
                <a:spcPct val="150000"/>
              </a:lnSpc>
            </a:pPr>
            <a:endParaRPr lang="en-GB" sz="1600" b="1" i="1" dirty="0">
              <a:solidFill>
                <a:srgbClr val="00ACA7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1370" y="1684258"/>
            <a:ext cx="3603476" cy="220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35561" y="2114129"/>
            <a:ext cx="414340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52000" lvl="2" indent="-252000" eaLnBrk="0" hangingPunct="0">
              <a:spcAft>
                <a:spcPts val="1200"/>
              </a:spcAft>
              <a:buClr>
                <a:srgbClr val="00ACA7"/>
              </a:buClr>
              <a:buFont typeface="Wingdings" pitchFamily="2" charset="2"/>
              <a:buChar char="q"/>
            </a:pPr>
            <a:r>
              <a:rPr lang="en-GB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Generated by furnace, arc welding, thyristor controlled loads...</a:t>
            </a:r>
          </a:p>
          <a:p>
            <a:pPr marL="252000" lvl="2" indent="-252000" eaLnBrk="0" hangingPunct="0">
              <a:spcAft>
                <a:spcPts val="1200"/>
              </a:spcAft>
              <a:buClr>
                <a:srgbClr val="00ACA7"/>
              </a:buClr>
              <a:buFont typeface="Wingdings" pitchFamily="2" charset="2"/>
              <a:buChar char="q"/>
            </a:pPr>
            <a:r>
              <a:rPr lang="en-GB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Causes annoying fast changes of lighting, malfunction of sensitive equipment...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/>
          </p:nvPr>
        </p:nvGraphicFramePr>
        <p:xfrm>
          <a:off x="2495600" y="4653136"/>
          <a:ext cx="4752528" cy="1376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52528"/>
              </a:tblGrid>
              <a:tr h="1390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Associated expenses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Increased sick call of workers – headaches and eye problems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Bad product quality – tripped sensitive loads</a:t>
                      </a:r>
                      <a:endParaRPr lang="en-GB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4513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112235" y="2281634"/>
            <a:ext cx="8688237" cy="289960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MC770 – Power Quality analyser (built in Class A evaluation methods – New product!)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MC774 – Power Quality analyser (Class A certified – IEC 6100-4-30 Ed.2)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(</a:t>
            </a:r>
            <a:r>
              <a:rPr lang="en-GB" dirty="0" err="1" smtClean="0">
                <a:solidFill>
                  <a:schemeClr val="tx1"/>
                </a:solidFill>
              </a:rPr>
              <a:t>i</a:t>
            </a:r>
            <a:r>
              <a:rPr lang="en-GB" dirty="0" smtClean="0">
                <a:solidFill>
                  <a:schemeClr val="tx1"/>
                </a:solidFill>
              </a:rPr>
              <a:t>)MC784 – Advanced Power Quality analyser (Class A certified – IEC 6100-4-30 Ed.</a:t>
            </a:r>
            <a:r>
              <a:rPr lang="sl-SI" dirty="0" smtClean="0">
                <a:solidFill>
                  <a:schemeClr val="tx1"/>
                </a:solidFill>
              </a:rPr>
              <a:t>3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endParaRPr lang="en-GB" dirty="0" smtClean="0">
              <a:solidFill>
                <a:schemeClr val="tx1"/>
              </a:solidFill>
            </a:endParaRPr>
          </a:p>
        </p:txBody>
      </p:sp>
      <p:pic>
        <p:nvPicPr>
          <p:cNvPr id="5" name="Picture 4" descr="MC7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925"/>
            <a:ext cx="2845442" cy="260651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806"/>
            <a:ext cx="2880031" cy="2632700"/>
          </a:xfrm>
          <a:prstGeom prst="rect">
            <a:avLst/>
          </a:prstGeom>
        </p:spPr>
      </p:pic>
      <p:sp>
        <p:nvSpPr>
          <p:cNvPr id="8" name="Rectangle 19"/>
          <p:cNvSpPr txBox="1">
            <a:spLocks noChangeArrowheads="1"/>
          </p:cNvSpPr>
          <p:nvPr/>
        </p:nvSpPr>
        <p:spPr>
          <a:xfrm>
            <a:off x="2613743" y="362128"/>
            <a:ext cx="831869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dirty="0" smtClean="0">
                <a:solidFill>
                  <a:srgbClr val="00ACA7"/>
                </a:solidFill>
              </a:rPr>
              <a:t>ISKRA PQ </a:t>
            </a:r>
            <a:r>
              <a:rPr lang="sl-SI" sz="3600" dirty="0" err="1" smtClean="0">
                <a:solidFill>
                  <a:srgbClr val="00ACA7"/>
                </a:solidFill>
              </a:rPr>
              <a:t>meters</a:t>
            </a:r>
            <a:endParaRPr lang="en-GB" sz="3600" dirty="0">
              <a:solidFill>
                <a:srgbClr val="00AC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4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545878"/>
              </p:ext>
            </p:extLst>
          </p:nvPr>
        </p:nvGraphicFramePr>
        <p:xfrm>
          <a:off x="827765" y="1538514"/>
          <a:ext cx="10323266" cy="524933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166635"/>
                <a:gridCol w="1016000"/>
                <a:gridCol w="1103086"/>
                <a:gridCol w="1103085"/>
                <a:gridCol w="1045029"/>
                <a:gridCol w="889431"/>
              </a:tblGrid>
              <a:tr h="202312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MC770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MC774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(</a:t>
                      </a:r>
                      <a:r>
                        <a:rPr lang="en-GB" noProof="0" dirty="0" err="1" smtClean="0"/>
                        <a:t>i</a:t>
                      </a:r>
                      <a:r>
                        <a:rPr lang="en-GB" noProof="0" dirty="0" smtClean="0"/>
                        <a:t>)MC784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MC784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/>
                </a:tc>
              </a:tr>
              <a:tr h="489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 smtClean="0">
                          <a:latin typeface="+mn-lt"/>
                          <a:cs typeface="Arial" pitchFamily="34" charset="0"/>
                        </a:rPr>
                        <a:t>Power Quality analysis </a:t>
                      </a:r>
                      <a:r>
                        <a:rPr lang="en-GB" sz="1100" b="0" noProof="0" dirty="0" smtClean="0">
                          <a:latin typeface="+mn-lt"/>
                          <a:cs typeface="Arial" pitchFamily="34" charset="0"/>
                        </a:rPr>
                        <a:t>according to </a:t>
                      </a:r>
                      <a:r>
                        <a:rPr lang="en-GB" sz="1100" noProof="0" dirty="0" smtClean="0">
                          <a:latin typeface="+mn-lt"/>
                          <a:cs typeface="Arial" pitchFamily="34" charset="0"/>
                        </a:rPr>
                        <a:t>EN61000-4-30 Class A and</a:t>
                      </a:r>
                      <a:r>
                        <a:rPr lang="en-GB" sz="1100" b="0" noProof="0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GB" sz="1100" noProof="0" dirty="0" smtClean="0">
                          <a:latin typeface="+mn-lt"/>
                          <a:cs typeface="Arial" pitchFamily="34" charset="0"/>
                        </a:rPr>
                        <a:t>EN50160 with automatic report generation</a:t>
                      </a:r>
                      <a:endParaRPr lang="en-GB" sz="1200" noProof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ym typeface="Wingdings"/>
                        </a:rPr>
                        <a:t>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ym typeface="Wingdings"/>
                        </a:rPr>
                        <a:t>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ym typeface="Wingdings"/>
                        </a:rPr>
                        <a:t>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ym typeface="Wingdings"/>
                        </a:rPr>
                        <a:t>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noProof="0" dirty="0"/>
                    </a:p>
                  </a:txBody>
                  <a:tcPr anchor="ctr"/>
                </a:tc>
              </a:tr>
              <a:tr h="3715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 smtClean="0">
                          <a:latin typeface="+mn-lt"/>
                          <a:cs typeface="Arial" pitchFamily="34" charset="0"/>
                        </a:rPr>
                        <a:t>Measurement of 4 Voltages and 4 Currents</a:t>
                      </a:r>
                      <a:r>
                        <a:rPr lang="sl-SI" sz="1200" b="1" noProof="0" dirty="0" smtClean="0">
                          <a:latin typeface="+mn-lt"/>
                          <a:cs typeface="Arial" pitchFamily="34" charset="0"/>
                        </a:rPr>
                        <a:t> (3</a:t>
                      </a:r>
                      <a:r>
                        <a:rPr lang="sl-SI" sz="1200" b="1" baseline="0" noProof="0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sl-SI" sz="1200" b="1" baseline="0" noProof="0" dirty="0" err="1" smtClean="0">
                          <a:latin typeface="+mn-lt"/>
                          <a:cs typeface="Arial" pitchFamily="34" charset="0"/>
                        </a:rPr>
                        <a:t>Currents</a:t>
                      </a:r>
                      <a:r>
                        <a:rPr lang="sl-SI" sz="1200" b="1" baseline="0" noProof="0" dirty="0" smtClean="0">
                          <a:latin typeface="+mn-lt"/>
                          <a:cs typeface="Arial" pitchFamily="34" charset="0"/>
                        </a:rPr>
                        <a:t> – </a:t>
                      </a:r>
                      <a:r>
                        <a:rPr lang="sl-SI" sz="1200" b="1" baseline="0" noProof="0" dirty="0" err="1" smtClean="0">
                          <a:latin typeface="+mn-lt"/>
                          <a:cs typeface="Arial" pitchFamily="34" charset="0"/>
                        </a:rPr>
                        <a:t>type</a:t>
                      </a:r>
                      <a:r>
                        <a:rPr lang="sl-SI" sz="1200" b="1" baseline="0" noProof="0" dirty="0" smtClean="0">
                          <a:latin typeface="+mn-lt"/>
                          <a:cs typeface="Arial" pitchFamily="34" charset="0"/>
                        </a:rPr>
                        <a:t> MC770)</a:t>
                      </a:r>
                      <a:r>
                        <a:rPr lang="en-GB" sz="1200" b="1" noProof="0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GB" sz="1100" noProof="0" dirty="0" smtClean="0">
                          <a:latin typeface="+mn-lt"/>
                          <a:cs typeface="Arial" pitchFamily="34" charset="0"/>
                        </a:rPr>
                        <a:t>with 32 kHz sampling time  and high accuracy (0.1%)</a:t>
                      </a:r>
                      <a:endParaRPr lang="en-GB" sz="1200" noProof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ym typeface="Wingdings"/>
                        </a:rPr>
                        <a:t></a:t>
                      </a:r>
                      <a:endParaRPr lang="en-GB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ym typeface="Wingdings"/>
                        </a:rPr>
                        <a:t></a:t>
                      </a:r>
                      <a:endParaRPr lang="en-GB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ym typeface="Wingdings"/>
                        </a:rPr>
                        <a:t></a:t>
                      </a:r>
                      <a:endParaRPr lang="en-GB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ym typeface="Wingdings"/>
                        </a:rPr>
                        <a:t></a:t>
                      </a:r>
                      <a:endParaRPr lang="en-GB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noProof="0" dirty="0" smtClean="0"/>
                    </a:p>
                  </a:txBody>
                  <a:tcPr anchor="ctr"/>
                </a:tc>
              </a:tr>
              <a:tr h="3715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 smtClean="0">
                          <a:latin typeface="+mn-lt"/>
                          <a:cs typeface="Arial" pitchFamily="34" charset="0"/>
                        </a:rPr>
                        <a:t>Automatic measuring range</a:t>
                      </a:r>
                      <a:r>
                        <a:rPr lang="en-GB" sz="1200" noProof="0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GB" sz="1100" noProof="0" dirty="0" smtClean="0">
                          <a:latin typeface="+mn-lt"/>
                          <a:cs typeface="Arial" pitchFamily="34" charset="0"/>
                        </a:rPr>
                        <a:t>up to 1000 V</a:t>
                      </a:r>
                      <a:r>
                        <a:rPr lang="en-GB" sz="1100" baseline="-25000" noProof="0" dirty="0" smtClean="0">
                          <a:latin typeface="+mn-lt"/>
                          <a:cs typeface="Arial" pitchFamily="34" charset="0"/>
                        </a:rPr>
                        <a:t>RMS</a:t>
                      </a:r>
                      <a:r>
                        <a:rPr lang="en-GB" sz="1100" noProof="0" dirty="0" smtClean="0">
                          <a:latin typeface="+mn-lt"/>
                          <a:cs typeface="Arial" pitchFamily="34" charset="0"/>
                        </a:rPr>
                        <a:t>  and 12.5 A direct connection</a:t>
                      </a:r>
                      <a:endParaRPr lang="en-GB" sz="1200" noProof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ym typeface="Wingdings"/>
                        </a:rPr>
                        <a:t></a:t>
                      </a:r>
                      <a:endParaRPr lang="en-GB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ym typeface="Wingdings"/>
                        </a:rPr>
                        <a:t></a:t>
                      </a:r>
                      <a:endParaRPr lang="en-GB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ym typeface="Wingdings"/>
                        </a:rPr>
                        <a:t></a:t>
                      </a:r>
                      <a:endParaRPr lang="en-GB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ym typeface="Wingdings"/>
                        </a:rPr>
                        <a:t></a:t>
                      </a:r>
                      <a:endParaRPr lang="en-GB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noProof="0" dirty="0" smtClean="0"/>
                    </a:p>
                  </a:txBody>
                  <a:tcPr anchor="ctr"/>
                </a:tc>
              </a:tr>
              <a:tr h="489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 smtClean="0">
                          <a:latin typeface="+mn-lt"/>
                          <a:cs typeface="Arial" pitchFamily="34" charset="0"/>
                        </a:rPr>
                        <a:t>Comprehensive energy measurement feature</a:t>
                      </a:r>
                      <a:r>
                        <a:rPr lang="en-GB" sz="1200" noProof="0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GB" sz="1100" noProof="0" dirty="0" smtClean="0">
                          <a:latin typeface="+mn-lt"/>
                          <a:cs typeface="Arial" pitchFamily="34" charset="0"/>
                        </a:rPr>
                        <a:t>(0.2S accuracy, 4 quadrant energy measurement, 8 counters, up to 4 tariffs, tariff clock, pulse outputs...)</a:t>
                      </a:r>
                      <a:endParaRPr lang="en-GB" sz="1200" noProof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ym typeface="Wingdings"/>
                        </a:rPr>
                        <a:t></a:t>
                      </a:r>
                      <a:endParaRPr lang="en-GB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ym typeface="Wingdings"/>
                        </a:rPr>
                        <a:t></a:t>
                      </a:r>
                      <a:endParaRPr lang="en-GB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ym typeface="Wingdings"/>
                        </a:rPr>
                        <a:t></a:t>
                      </a:r>
                      <a:endParaRPr lang="en-GB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ym typeface="Wingdings"/>
                        </a:rPr>
                        <a:t></a:t>
                      </a:r>
                      <a:endParaRPr lang="en-GB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noProof="0" dirty="0" smtClean="0"/>
                    </a:p>
                  </a:txBody>
                  <a:tcPr anchor="ctr"/>
                </a:tc>
              </a:tr>
              <a:tr h="506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 smtClean="0">
                          <a:latin typeface="+mn-lt"/>
                          <a:cs typeface="Arial" pitchFamily="34" charset="0"/>
                        </a:rPr>
                        <a:t>Two </a:t>
                      </a:r>
                      <a:r>
                        <a:rPr lang="sl-SI" sz="1200" b="1" noProof="0" dirty="0" err="1" smtClean="0">
                          <a:latin typeface="+mn-lt"/>
                          <a:cs typeface="Arial" pitchFamily="34" charset="0"/>
                        </a:rPr>
                        <a:t>serial</a:t>
                      </a:r>
                      <a:r>
                        <a:rPr lang="sl-SI" sz="1200" b="1" noProof="0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GB" sz="1200" b="1" noProof="0" dirty="0" smtClean="0">
                          <a:latin typeface="+mn-lt"/>
                          <a:cs typeface="Arial" pitchFamily="34" charset="0"/>
                        </a:rPr>
                        <a:t>COM ports and</a:t>
                      </a:r>
                      <a:r>
                        <a:rPr lang="sl-SI" sz="1200" b="1" noProof="0" dirty="0" smtClean="0">
                          <a:latin typeface="+mn-lt"/>
                          <a:cs typeface="Arial" pitchFamily="34" charset="0"/>
                        </a:rPr>
                        <a:t> (</a:t>
                      </a:r>
                      <a:r>
                        <a:rPr lang="sl-SI" sz="1200" b="1" noProof="0" dirty="0" err="1" smtClean="0">
                          <a:latin typeface="+mn-lt"/>
                          <a:cs typeface="Arial" pitchFamily="34" charset="0"/>
                        </a:rPr>
                        <a:t>or</a:t>
                      </a:r>
                      <a:r>
                        <a:rPr lang="sl-SI" sz="1200" b="1" noProof="0" dirty="0" smtClean="0">
                          <a:latin typeface="+mn-lt"/>
                          <a:cs typeface="Arial" pitchFamily="34" charset="0"/>
                        </a:rPr>
                        <a:t> – </a:t>
                      </a:r>
                      <a:r>
                        <a:rPr lang="sl-SI" sz="1200" b="1" noProof="0" dirty="0" err="1" smtClean="0">
                          <a:latin typeface="+mn-lt"/>
                          <a:cs typeface="Arial" pitchFamily="34" charset="0"/>
                        </a:rPr>
                        <a:t>type</a:t>
                      </a:r>
                      <a:r>
                        <a:rPr lang="sl-SI" sz="1200" b="1" baseline="0" noProof="0" dirty="0" smtClean="0">
                          <a:latin typeface="+mn-lt"/>
                          <a:cs typeface="Arial" pitchFamily="34" charset="0"/>
                        </a:rPr>
                        <a:t> MC770)</a:t>
                      </a:r>
                      <a:r>
                        <a:rPr lang="en-GB" sz="1200" b="1" noProof="0" dirty="0" smtClean="0">
                          <a:latin typeface="+mn-lt"/>
                          <a:cs typeface="Arial" pitchFamily="34" charset="0"/>
                        </a:rPr>
                        <a:t> USB and Ethernet communication </a:t>
                      </a:r>
                      <a:r>
                        <a:rPr lang="en-GB" sz="1200" noProof="0" dirty="0" smtClean="0">
                          <a:latin typeface="+mn-lt"/>
                          <a:cs typeface="Arial" pitchFamily="34" charset="0"/>
                        </a:rPr>
                        <a:t>with support for MODBUS</a:t>
                      </a:r>
                      <a:r>
                        <a:rPr lang="en-GB" sz="1200" baseline="0" noProof="0" dirty="0" smtClean="0">
                          <a:latin typeface="+mn-lt"/>
                          <a:cs typeface="Arial" pitchFamily="34" charset="0"/>
                        </a:rPr>
                        <a:t> and</a:t>
                      </a:r>
                      <a:r>
                        <a:rPr lang="en-GB" sz="1200" noProof="0" dirty="0" smtClean="0">
                          <a:latin typeface="+mn-lt"/>
                          <a:cs typeface="Arial" pitchFamily="34" charset="0"/>
                        </a:rPr>
                        <a:t> DNP3 protocol.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ym typeface="Wingdings"/>
                        </a:rPr>
                        <a:t></a:t>
                      </a:r>
                      <a:endParaRPr lang="en-GB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ym typeface="Wingdings"/>
                        </a:rPr>
                        <a:t></a:t>
                      </a:r>
                      <a:endParaRPr lang="en-GB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ym typeface="Wingdings"/>
                        </a:rPr>
                        <a:t></a:t>
                      </a:r>
                      <a:endParaRPr lang="en-GB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ym typeface="Wingdings"/>
                        </a:rPr>
                        <a:t></a:t>
                      </a:r>
                      <a:endParaRPr lang="en-GB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noProof="0" dirty="0" smtClean="0"/>
                    </a:p>
                  </a:txBody>
                  <a:tcPr anchor="ctr"/>
                </a:tc>
              </a:tr>
              <a:tr h="489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 smtClean="0">
                          <a:latin typeface="+mn-lt"/>
                          <a:cs typeface="Arial" pitchFamily="34" charset="0"/>
                        </a:rPr>
                        <a:t>Internal memory (8MB) </a:t>
                      </a:r>
                      <a:r>
                        <a:rPr lang="en-GB" sz="1100" noProof="0" dirty="0" smtClean="0">
                          <a:latin typeface="+mn-lt"/>
                          <a:cs typeface="Arial" pitchFamily="34" charset="0"/>
                        </a:rPr>
                        <a:t>for recording all measured parameters (1min resolution), alarms, PQ reports and time-stamped details about anomalies.</a:t>
                      </a:r>
                      <a:endParaRPr lang="en-GB" sz="1200" noProof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ym typeface="Wingdings"/>
                        </a:rPr>
                        <a:t></a:t>
                      </a:r>
                      <a:endParaRPr lang="en-GB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ym typeface="Wingdings"/>
                        </a:rPr>
                        <a:t></a:t>
                      </a:r>
                      <a:endParaRPr lang="en-GB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ym typeface="Wingdings"/>
                        </a:rPr>
                        <a:t></a:t>
                      </a:r>
                      <a:endParaRPr lang="en-GB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ym typeface="Wingdings"/>
                        </a:rPr>
                        <a:t></a:t>
                      </a:r>
                      <a:endParaRPr lang="en-GB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noProof="0" dirty="0" smtClean="0"/>
                    </a:p>
                  </a:txBody>
                  <a:tcPr anchor="ctr"/>
                </a:tc>
              </a:tr>
              <a:tr h="489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 smtClean="0">
                          <a:latin typeface="+mn-lt"/>
                          <a:cs typeface="Arial" pitchFamily="34" charset="0"/>
                        </a:rPr>
                        <a:t>Internal memory (up to 8GB) </a:t>
                      </a:r>
                      <a:r>
                        <a:rPr lang="en-GB" sz="1100" noProof="0" dirty="0" smtClean="0">
                          <a:latin typeface="+mn-lt"/>
                          <a:cs typeface="Arial" pitchFamily="34" charset="0"/>
                        </a:rPr>
                        <a:t>for recording all measured parameters (1s resolution) and waveforms</a:t>
                      </a:r>
                      <a:r>
                        <a:rPr lang="en-GB" sz="1100" baseline="0" noProof="0" dirty="0" smtClean="0">
                          <a:latin typeface="+mn-lt"/>
                          <a:cs typeface="Arial" pitchFamily="34" charset="0"/>
                        </a:rPr>
                        <a:t> in standard PQDIFF and COMTRADE data format</a:t>
                      </a:r>
                      <a:endParaRPr lang="en-GB" sz="1200" noProof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ym typeface="Wingdings"/>
                        </a:rPr>
                        <a:t></a:t>
                      </a:r>
                      <a:endParaRPr lang="en-GB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ym typeface="Wingdings"/>
                        </a:rPr>
                        <a:t></a:t>
                      </a:r>
                      <a:endParaRPr lang="en-GB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ym typeface="Wingdings"/>
                        </a:rPr>
                        <a:t></a:t>
                      </a:r>
                      <a:endParaRPr lang="en-GB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ym typeface="Wingdings"/>
                        </a:rPr>
                        <a:t></a:t>
                      </a:r>
                      <a:endParaRPr lang="en-GB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noProof="0" dirty="0" smtClean="0"/>
                    </a:p>
                  </a:txBody>
                  <a:tcPr anchor="ctr"/>
                </a:tc>
              </a:tr>
              <a:tr h="489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noProof="0" dirty="0" smtClean="0">
                          <a:latin typeface="+mn-lt"/>
                          <a:cs typeface="Arial" pitchFamily="34" charset="0"/>
                        </a:rPr>
                        <a:t>Waveform and transient recorder </a:t>
                      </a:r>
                      <a:r>
                        <a:rPr lang="en-GB" sz="1100" i="0" noProof="0" dirty="0" smtClean="0">
                          <a:latin typeface="+mn-lt"/>
                          <a:cs typeface="Arial" pitchFamily="34" charset="0"/>
                        </a:rPr>
                        <a:t>with programmable sampling time (&gt; 600 samples / cycle), pre-trigger and post-trigger time</a:t>
                      </a:r>
                      <a:endParaRPr lang="en-GB" sz="1200" i="0" noProof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ym typeface="Wingdings"/>
                        </a:rPr>
                        <a:t>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ym typeface="Wingdings"/>
                        </a:rPr>
                        <a:t>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ym typeface="Wingdings"/>
                        </a:rPr>
                        <a:t></a:t>
                      </a:r>
                      <a:endParaRPr lang="en-GB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ym typeface="Wingdings"/>
                        </a:rPr>
                        <a:t></a:t>
                      </a:r>
                      <a:endParaRPr lang="en-GB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noProof="0" dirty="0" smtClean="0"/>
                    </a:p>
                  </a:txBody>
                  <a:tcPr anchor="ctr"/>
                </a:tc>
              </a:tr>
              <a:tr h="3715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 smtClean="0">
                          <a:latin typeface="+mn-lt"/>
                          <a:cs typeface="Arial" pitchFamily="34" charset="0"/>
                        </a:rPr>
                        <a:t>IEC61850  protocol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ym typeface="Wingdings"/>
                        </a:rPr>
                        <a:t></a:t>
                      </a:r>
                      <a:endParaRPr lang="en-GB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ym typeface="Wingdings"/>
                        </a:rPr>
                        <a:t></a:t>
                      </a:r>
                      <a:endParaRPr lang="en-GB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ym typeface="Wingdings"/>
                        </a:rPr>
                        <a:t></a:t>
                      </a:r>
                      <a:endParaRPr lang="en-GB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ym typeface="Wingdings"/>
                        </a:rPr>
                        <a:t></a:t>
                      </a:r>
                      <a:endParaRPr lang="en-GB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noProof="0" dirty="0" smtClean="0"/>
                    </a:p>
                  </a:txBody>
                  <a:tcPr anchor="ctr"/>
                </a:tc>
              </a:tr>
              <a:tr h="3715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noProof="0" dirty="0" smtClean="0">
                          <a:latin typeface="+mn-lt"/>
                          <a:cs typeface="Arial" pitchFamily="34" charset="0"/>
                        </a:rPr>
                        <a:t>Large TFT</a:t>
                      </a:r>
                      <a:r>
                        <a:rPr lang="en-GB" sz="1200" b="1" i="0" baseline="0" noProof="0" dirty="0" smtClean="0">
                          <a:latin typeface="+mn-lt"/>
                          <a:cs typeface="Arial" pitchFamily="34" charset="0"/>
                        </a:rPr>
                        <a:t> screen </a:t>
                      </a:r>
                      <a:r>
                        <a:rPr lang="en-GB" sz="1200" i="0" baseline="0" noProof="0" dirty="0" smtClean="0">
                          <a:latin typeface="+mn-lt"/>
                          <a:cs typeface="Arial" pitchFamily="34" charset="0"/>
                        </a:rPr>
                        <a:t>for enhanced graphical presentation of measured parameters</a:t>
                      </a:r>
                      <a:endParaRPr lang="en-GB" sz="1200" i="0" noProof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ym typeface="Wingdings"/>
                        </a:rPr>
                        <a:t></a:t>
                      </a:r>
                      <a:endParaRPr lang="en-GB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ym typeface="Wingdings"/>
                        </a:rPr>
                        <a:t></a:t>
                      </a:r>
                      <a:endParaRPr lang="en-GB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ym typeface="Wingdings"/>
                        </a:rPr>
                        <a:t></a:t>
                      </a:r>
                      <a:endParaRPr lang="en-GB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ym typeface="Wingdings"/>
                        </a:rPr>
                        <a:t></a:t>
                      </a:r>
                      <a:endParaRPr lang="en-GB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noProof="0" dirty="0" smtClean="0"/>
                    </a:p>
                  </a:txBody>
                  <a:tcPr anchor="ctr"/>
                </a:tc>
              </a:tr>
              <a:tr h="3715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Class A certificate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ym typeface="Wingdings"/>
                        </a:rPr>
                        <a:t></a:t>
                      </a:r>
                      <a:endParaRPr lang="en-GB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ym typeface="Wingdings"/>
                        </a:rPr>
                        <a:t></a:t>
                      </a:r>
                      <a:endParaRPr lang="en-GB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ym typeface="Wingdings"/>
                        </a:rPr>
                        <a:t></a:t>
                      </a:r>
                      <a:endParaRPr lang="en-GB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>
                          <a:sym typeface="Wingdings"/>
                        </a:rPr>
                        <a:t></a:t>
                      </a:r>
                      <a:endParaRPr lang="en-GB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noProof="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19"/>
          <p:cNvSpPr txBox="1">
            <a:spLocks noChangeArrowheads="1"/>
          </p:cNvSpPr>
          <p:nvPr/>
        </p:nvSpPr>
        <p:spPr>
          <a:xfrm>
            <a:off x="2613743" y="362128"/>
            <a:ext cx="831869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dirty="0" err="1" smtClean="0">
                <a:solidFill>
                  <a:srgbClr val="00ACA7"/>
                </a:solidFill>
              </a:rPr>
              <a:t>Type</a:t>
            </a:r>
            <a:r>
              <a:rPr lang="sl-SI" sz="3600" dirty="0" smtClean="0">
                <a:solidFill>
                  <a:srgbClr val="00ACA7"/>
                </a:solidFill>
              </a:rPr>
              <a:t> </a:t>
            </a:r>
            <a:r>
              <a:rPr lang="sl-SI" sz="3600" dirty="0" err="1" smtClean="0">
                <a:solidFill>
                  <a:srgbClr val="00ACA7"/>
                </a:solidFill>
              </a:rPr>
              <a:t>differences</a:t>
            </a:r>
            <a:r>
              <a:rPr lang="sl-SI" sz="3600" dirty="0" smtClean="0">
                <a:solidFill>
                  <a:srgbClr val="00ACA7"/>
                </a:solidFill>
              </a:rPr>
              <a:t> - general</a:t>
            </a:r>
            <a:endParaRPr lang="en-GB" sz="3600" dirty="0">
              <a:solidFill>
                <a:srgbClr val="00AC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35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32kHz sampling on U and I channels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High accuracy 0.1%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All measurements according to 61000-4-30 (measurement methods)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PQ evaluation according to EN50160 (evaluation)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Wide range of I/O modules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Real time synchronisation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User friendly software (</a:t>
            </a:r>
            <a:r>
              <a:rPr lang="en-GB" dirty="0" err="1" smtClean="0">
                <a:solidFill>
                  <a:schemeClr val="tx1"/>
                </a:solidFill>
              </a:rPr>
              <a:t>MiQen</a:t>
            </a:r>
            <a:r>
              <a:rPr lang="en-GB" dirty="0" smtClean="0">
                <a:solidFill>
                  <a:schemeClr val="tx1"/>
                </a:solidFill>
              </a:rPr>
              <a:t> 2.1 – free)</a:t>
            </a:r>
          </a:p>
          <a:p>
            <a:endParaRPr lang="en-GB" dirty="0" smtClean="0">
              <a:solidFill>
                <a:schemeClr val="tx1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94" y="4083475"/>
            <a:ext cx="2837151" cy="205679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95" y="1842878"/>
            <a:ext cx="2837150" cy="2056794"/>
          </a:xfrm>
          <a:prstGeom prst="rect">
            <a:avLst/>
          </a:prstGeom>
        </p:spPr>
      </p:pic>
      <p:sp>
        <p:nvSpPr>
          <p:cNvPr id="9" name="Rectangle 19"/>
          <p:cNvSpPr txBox="1">
            <a:spLocks noChangeArrowheads="1"/>
          </p:cNvSpPr>
          <p:nvPr/>
        </p:nvSpPr>
        <p:spPr>
          <a:xfrm>
            <a:off x="2613743" y="362128"/>
            <a:ext cx="831869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dirty="0" err="1" smtClean="0">
                <a:solidFill>
                  <a:srgbClr val="00ACA7"/>
                </a:solidFill>
              </a:rPr>
              <a:t>Principle</a:t>
            </a:r>
            <a:r>
              <a:rPr lang="sl-SI" sz="3600" dirty="0" smtClean="0">
                <a:solidFill>
                  <a:srgbClr val="00ACA7"/>
                </a:solidFill>
              </a:rPr>
              <a:t> </a:t>
            </a:r>
            <a:r>
              <a:rPr lang="sl-SI" sz="3600" dirty="0" err="1" smtClean="0">
                <a:solidFill>
                  <a:srgbClr val="00ACA7"/>
                </a:solidFill>
              </a:rPr>
              <a:t>of</a:t>
            </a:r>
            <a:r>
              <a:rPr lang="sl-SI" sz="3600" dirty="0" smtClean="0">
                <a:solidFill>
                  <a:srgbClr val="00ACA7"/>
                </a:solidFill>
              </a:rPr>
              <a:t> </a:t>
            </a:r>
            <a:r>
              <a:rPr lang="sl-SI" sz="3600" dirty="0" err="1" smtClean="0">
                <a:solidFill>
                  <a:srgbClr val="00ACA7"/>
                </a:solidFill>
              </a:rPr>
              <a:t>operation</a:t>
            </a:r>
            <a:endParaRPr lang="en-GB" sz="3600" dirty="0">
              <a:solidFill>
                <a:srgbClr val="00AC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77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/>
          <a:srcRect l="35514" t="20047" r="2313" b="35811"/>
          <a:stretch/>
        </p:blipFill>
        <p:spPr>
          <a:xfrm>
            <a:off x="897080" y="4186341"/>
            <a:ext cx="5433626" cy="241016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461" y="3031958"/>
            <a:ext cx="3943752" cy="3564545"/>
          </a:xfrm>
          <a:prstGeom prst="rect">
            <a:avLst/>
          </a:prstGeom>
        </p:spPr>
      </p:pic>
      <p:sp>
        <p:nvSpPr>
          <p:cNvPr id="10" name="Označba mesta vsebine 2"/>
          <p:cNvSpPr>
            <a:spLocks noGrp="1"/>
          </p:cNvSpPr>
          <p:nvPr>
            <p:ph idx="1"/>
          </p:nvPr>
        </p:nvSpPr>
        <p:spPr>
          <a:xfrm>
            <a:off x="2117217" y="1561379"/>
            <a:ext cx="8688237" cy="4351338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32 measured values for each of four Trend recorders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Event logging (Alarms)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PQ section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Data available via </a:t>
            </a:r>
            <a:r>
              <a:rPr lang="en-GB" dirty="0" err="1" smtClean="0">
                <a:solidFill>
                  <a:schemeClr val="tx1"/>
                </a:solidFill>
              </a:rPr>
              <a:t>MiQen</a:t>
            </a:r>
            <a:r>
              <a:rPr lang="en-GB" dirty="0" smtClean="0">
                <a:solidFill>
                  <a:schemeClr val="tx1"/>
                </a:solidFill>
              </a:rPr>
              <a:t> SW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Capacity 8MB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19"/>
          <p:cNvSpPr txBox="1">
            <a:spLocks noChangeArrowheads="1"/>
          </p:cNvSpPr>
          <p:nvPr/>
        </p:nvSpPr>
        <p:spPr>
          <a:xfrm>
            <a:off x="2613743" y="362128"/>
            <a:ext cx="831869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dirty="0" err="1" smtClean="0">
                <a:solidFill>
                  <a:srgbClr val="00ACA7"/>
                </a:solidFill>
              </a:rPr>
              <a:t>Memory</a:t>
            </a:r>
            <a:r>
              <a:rPr lang="sl-SI" sz="3600" dirty="0" smtClean="0">
                <a:solidFill>
                  <a:srgbClr val="00ACA7"/>
                </a:solidFill>
              </a:rPr>
              <a:t>  - Standard </a:t>
            </a:r>
            <a:r>
              <a:rPr lang="sl-SI" sz="3600" dirty="0" err="1" smtClean="0">
                <a:solidFill>
                  <a:srgbClr val="00ACA7"/>
                </a:solidFill>
              </a:rPr>
              <a:t>recorders</a:t>
            </a:r>
            <a:endParaRPr lang="en-GB" sz="3600" dirty="0">
              <a:solidFill>
                <a:srgbClr val="00AC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7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07518" y="1561381"/>
            <a:ext cx="8688237" cy="4351338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Records in standardized </a:t>
            </a:r>
            <a:r>
              <a:rPr lang="en-GB" dirty="0" err="1" smtClean="0">
                <a:solidFill>
                  <a:schemeClr val="tx1"/>
                </a:solidFill>
              </a:rPr>
              <a:t>Pqdif</a:t>
            </a:r>
            <a:r>
              <a:rPr lang="en-GB" dirty="0" smtClean="0">
                <a:solidFill>
                  <a:schemeClr val="tx1"/>
                </a:solidFill>
              </a:rPr>
              <a:t> or </a:t>
            </a:r>
            <a:r>
              <a:rPr lang="en-GB" dirty="0" err="1" smtClean="0">
                <a:solidFill>
                  <a:schemeClr val="tx1"/>
                </a:solidFill>
              </a:rPr>
              <a:t>Comtrade</a:t>
            </a:r>
            <a:r>
              <a:rPr lang="en-GB" dirty="0" smtClean="0">
                <a:solidFill>
                  <a:schemeClr val="tx1"/>
                </a:solidFill>
              </a:rPr>
              <a:t> (waveforms and ½ period RMS values) format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Each recorder all quantities (min, max, </a:t>
            </a:r>
            <a:r>
              <a:rPr lang="en-GB" dirty="0" err="1" smtClean="0">
                <a:solidFill>
                  <a:schemeClr val="tx1"/>
                </a:solidFill>
              </a:rPr>
              <a:t>avg</a:t>
            </a:r>
            <a:r>
              <a:rPr lang="en-GB" dirty="0" smtClean="0">
                <a:solidFill>
                  <a:schemeClr val="tx1"/>
                </a:solidFill>
              </a:rPr>
              <a:t>) – min 1s resolution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Files available on FTP server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Capacity 8GB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13846" t="24620" r="2067" b="32788"/>
          <a:stretch/>
        </p:blipFill>
        <p:spPr>
          <a:xfrm>
            <a:off x="1167061" y="4444867"/>
            <a:ext cx="9769149" cy="2088280"/>
          </a:xfrm>
          <a:prstGeom prst="rect">
            <a:avLst/>
          </a:prstGeom>
        </p:spPr>
      </p:pic>
      <p:sp>
        <p:nvSpPr>
          <p:cNvPr id="7" name="Rectangle 19"/>
          <p:cNvSpPr txBox="1">
            <a:spLocks noChangeArrowheads="1"/>
          </p:cNvSpPr>
          <p:nvPr/>
        </p:nvSpPr>
        <p:spPr>
          <a:xfrm>
            <a:off x="2613743" y="362128"/>
            <a:ext cx="831869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dirty="0" smtClean="0">
                <a:solidFill>
                  <a:srgbClr val="00ACA7"/>
                </a:solidFill>
              </a:rPr>
              <a:t>(i)MC784 – </a:t>
            </a:r>
            <a:r>
              <a:rPr lang="sl-SI" sz="3600" dirty="0" err="1" smtClean="0">
                <a:solidFill>
                  <a:srgbClr val="00ACA7"/>
                </a:solidFill>
              </a:rPr>
              <a:t>Advanced</a:t>
            </a:r>
            <a:r>
              <a:rPr lang="sl-SI" sz="3600" dirty="0" smtClean="0">
                <a:solidFill>
                  <a:srgbClr val="00ACA7"/>
                </a:solidFill>
              </a:rPr>
              <a:t> </a:t>
            </a:r>
            <a:r>
              <a:rPr lang="sl-SI" sz="3600" dirty="0" err="1" smtClean="0">
                <a:solidFill>
                  <a:srgbClr val="00ACA7"/>
                </a:solidFill>
              </a:rPr>
              <a:t>records</a:t>
            </a:r>
            <a:endParaRPr lang="en-GB" sz="3600" dirty="0">
              <a:solidFill>
                <a:srgbClr val="00AC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1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019246" y="1561381"/>
            <a:ext cx="8688237" cy="4351338"/>
          </a:xfrm>
        </p:spPr>
        <p:txBody>
          <a:bodyPr>
            <a:noAutofit/>
          </a:bodyPr>
          <a:lstStyle/>
          <a:p>
            <a:pPr marL="228600" lvl="1">
              <a:spcBef>
                <a:spcPts val="1000"/>
              </a:spcBef>
              <a:spcAft>
                <a:spcPts val="600"/>
              </a:spcAft>
              <a:buClr>
                <a:srgbClr val="00ACA7"/>
              </a:buClr>
              <a:defRPr/>
            </a:pPr>
            <a:r>
              <a:rPr lang="en-GB" sz="2800" dirty="0" smtClean="0">
                <a:solidFill>
                  <a:srgbClr val="02ACA4"/>
                </a:solidFill>
              </a:rPr>
              <a:t>Transient triggers </a:t>
            </a:r>
            <a:r>
              <a:rPr lang="en-GB" sz="2800" dirty="0" smtClean="0"/>
              <a:t>with settings for different transient types, for voltages and currents</a:t>
            </a:r>
          </a:p>
          <a:p>
            <a:pPr marL="228600" lvl="1">
              <a:spcBef>
                <a:spcPts val="1000"/>
              </a:spcBef>
              <a:spcAft>
                <a:spcPts val="600"/>
              </a:spcAft>
              <a:buClr>
                <a:srgbClr val="00ACA7"/>
              </a:buClr>
              <a:defRPr/>
            </a:pPr>
            <a:r>
              <a:rPr lang="en-GB" sz="2800" dirty="0" smtClean="0">
                <a:solidFill>
                  <a:srgbClr val="02ACA4"/>
                </a:solidFill>
              </a:rPr>
              <a:t>PQ related triggers </a:t>
            </a:r>
            <a:r>
              <a:rPr lang="en-GB" sz="2800" dirty="0" smtClean="0"/>
              <a:t>defined with EN50160 (interruptions, dips, swells, </a:t>
            </a:r>
            <a:r>
              <a:rPr lang="sl-SI" sz="2800" dirty="0" smtClean="0"/>
              <a:t>RVC</a:t>
            </a:r>
            <a:r>
              <a:rPr lang="en-GB" sz="2800" dirty="0" smtClean="0"/>
              <a:t>…)</a:t>
            </a:r>
          </a:p>
          <a:p>
            <a:pPr marL="228600" lvl="1">
              <a:spcBef>
                <a:spcPts val="1000"/>
              </a:spcBef>
              <a:spcAft>
                <a:spcPts val="600"/>
              </a:spcAft>
              <a:buClr>
                <a:srgbClr val="00ACA7"/>
              </a:buClr>
              <a:defRPr/>
            </a:pPr>
            <a:r>
              <a:rPr lang="en-GB" sz="2800" dirty="0" smtClean="0">
                <a:solidFill>
                  <a:srgbClr val="02ACA4"/>
                </a:solidFill>
              </a:rPr>
              <a:t>Triggers driven by digital inputs </a:t>
            </a:r>
            <a:r>
              <a:rPr lang="en-GB" sz="2800" dirty="0" smtClean="0"/>
              <a:t>when external process needs to trigger an event</a:t>
            </a:r>
          </a:p>
          <a:p>
            <a:pPr marL="228600" lvl="1">
              <a:spcBef>
                <a:spcPts val="1000"/>
              </a:spcBef>
              <a:spcAft>
                <a:spcPts val="600"/>
              </a:spcAft>
              <a:buClr>
                <a:srgbClr val="00ACA7"/>
              </a:buClr>
              <a:defRPr/>
            </a:pPr>
            <a:r>
              <a:rPr lang="en-GB" sz="2800" dirty="0" smtClean="0">
                <a:solidFill>
                  <a:srgbClr val="02ACA4"/>
                </a:solidFill>
              </a:rPr>
              <a:t>Combined and conditional triggers </a:t>
            </a:r>
            <a:r>
              <a:rPr lang="en-GB" sz="2800" dirty="0" smtClean="0"/>
              <a:t>enable selective detection of events (secondary protection functions)</a:t>
            </a:r>
          </a:p>
          <a:p>
            <a:pPr marL="228600" lvl="1">
              <a:spcBef>
                <a:spcPts val="1000"/>
              </a:spcBef>
              <a:spcAft>
                <a:spcPts val="600"/>
              </a:spcAft>
              <a:buClr>
                <a:srgbClr val="00ACA7"/>
              </a:buClr>
              <a:defRPr/>
            </a:pPr>
            <a:r>
              <a:rPr lang="en-GB" sz="2800" dirty="0" smtClean="0">
                <a:solidFill>
                  <a:srgbClr val="02ACA4"/>
                </a:solidFill>
              </a:rPr>
              <a:t>Ethernet triggers (</a:t>
            </a:r>
            <a:r>
              <a:rPr lang="en-GB" sz="2800" dirty="0" err="1" smtClean="0">
                <a:solidFill>
                  <a:srgbClr val="02ACA4"/>
                </a:solidFill>
              </a:rPr>
              <a:t>crosstriggers</a:t>
            </a:r>
            <a:r>
              <a:rPr lang="en-GB" sz="2800" dirty="0" smtClean="0">
                <a:solidFill>
                  <a:srgbClr val="02ACA4"/>
                </a:solidFill>
              </a:rPr>
              <a:t>) </a:t>
            </a:r>
            <a:r>
              <a:rPr lang="en-GB" sz="2800" dirty="0" smtClean="0"/>
              <a:t>enable sending and receiving triggers to other PQ analysers in the network</a:t>
            </a:r>
            <a:endParaRPr lang="en-GB" sz="2800" dirty="0"/>
          </a:p>
        </p:txBody>
      </p:sp>
      <p:pic>
        <p:nvPicPr>
          <p:cNvPr id="5" name="Picture 2" descr="fastchan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21" y="1720826"/>
            <a:ext cx="218997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29337" t="17769" r="9985" b="14416"/>
          <a:stretch/>
        </p:blipFill>
        <p:spPr>
          <a:xfrm>
            <a:off x="269170" y="3994484"/>
            <a:ext cx="2750076" cy="2406316"/>
          </a:xfrm>
          <a:prstGeom prst="rect">
            <a:avLst/>
          </a:prstGeom>
        </p:spPr>
      </p:pic>
      <p:sp>
        <p:nvSpPr>
          <p:cNvPr id="8" name="Rectangle 19"/>
          <p:cNvSpPr txBox="1">
            <a:spLocks noChangeArrowheads="1"/>
          </p:cNvSpPr>
          <p:nvPr/>
        </p:nvSpPr>
        <p:spPr>
          <a:xfrm>
            <a:off x="2613743" y="362128"/>
            <a:ext cx="831869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dirty="0" smtClean="0">
                <a:solidFill>
                  <a:srgbClr val="00ACA7"/>
                </a:solidFill>
              </a:rPr>
              <a:t>(i)MC784 - </a:t>
            </a:r>
            <a:r>
              <a:rPr lang="sl-SI" sz="3600" dirty="0" err="1" smtClean="0">
                <a:solidFill>
                  <a:srgbClr val="00ACA7"/>
                </a:solidFill>
              </a:rPr>
              <a:t>triggers</a:t>
            </a:r>
            <a:endParaRPr lang="en-GB" sz="3600" dirty="0">
              <a:solidFill>
                <a:srgbClr val="00AC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80571" y="1561381"/>
            <a:ext cx="11141425" cy="4351338"/>
          </a:xfrm>
        </p:spPr>
        <p:txBody>
          <a:bodyPr/>
          <a:lstStyle/>
          <a:p>
            <a:pPr marL="0" lvl="1">
              <a:spcAft>
                <a:spcPts val="600"/>
              </a:spcAft>
              <a:buClr>
                <a:srgbClr val="00ACA7"/>
              </a:buClr>
              <a:defRPr/>
            </a:pPr>
            <a:r>
              <a:rPr lang="en-GB" sz="2800" dirty="0" smtClean="0"/>
              <a:t>Various types of data formats for exported data for optimal usage of internal memory and simple integration into existing management system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441167"/>
              </p:ext>
            </p:extLst>
          </p:nvPr>
        </p:nvGraphicFramePr>
        <p:xfrm>
          <a:off x="691105" y="2790280"/>
          <a:ext cx="10760666" cy="341748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79547"/>
                <a:gridCol w="5281613"/>
                <a:gridCol w="2171877"/>
                <a:gridCol w="1727629"/>
              </a:tblGrid>
              <a:tr h="344806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Data format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Usage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Required software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Supported by</a:t>
                      </a:r>
                      <a:endParaRPr lang="en-GB" sz="1600" noProof="0" dirty="0"/>
                    </a:p>
                  </a:txBody>
                  <a:tcPr/>
                </a:tc>
              </a:tr>
              <a:tr h="653953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Binary  *.dd2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Data transfer by </a:t>
                      </a:r>
                      <a:r>
                        <a:rPr lang="en-GB" sz="1600" noProof="0" dirty="0" err="1" smtClean="0"/>
                        <a:t>MiQen</a:t>
                      </a:r>
                      <a:r>
                        <a:rPr lang="en-GB" sz="1600" noProof="0" dirty="0" smtClean="0"/>
                        <a:t> free software</a:t>
                      </a:r>
                      <a:r>
                        <a:rPr lang="en-GB" sz="1600" baseline="0" noProof="0" dirty="0" smtClean="0"/>
                        <a:t> and export to EXCEL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noProof="0" dirty="0" err="1" smtClean="0"/>
                        <a:t>MiQEN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All </a:t>
                      </a:r>
                      <a:r>
                        <a:rPr lang="sl-SI" sz="1600" noProof="0" dirty="0" smtClean="0"/>
                        <a:t>ISKRA </a:t>
                      </a:r>
                      <a:r>
                        <a:rPr lang="en-GB" sz="1600" noProof="0" dirty="0" smtClean="0"/>
                        <a:t>models</a:t>
                      </a:r>
                      <a:endParaRPr lang="en-GB" sz="1600" noProof="0" dirty="0"/>
                    </a:p>
                  </a:txBody>
                  <a:tcPr anchor="ctr"/>
                </a:tc>
              </a:tr>
              <a:tr h="806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XML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Automatic data transfer(Push) from a device to a </a:t>
                      </a:r>
                      <a:r>
                        <a:rPr lang="en-GB" sz="1600" noProof="0" dirty="0" err="1" smtClean="0"/>
                        <a:t>MiSMART</a:t>
                      </a:r>
                      <a:r>
                        <a:rPr lang="en-GB" sz="1600" baseline="0" noProof="0" dirty="0" smtClean="0"/>
                        <a:t> server for analysis and visualisation with </a:t>
                      </a:r>
                      <a:r>
                        <a:rPr lang="en-GB" sz="1600" baseline="0" noProof="0" dirty="0" err="1" smtClean="0"/>
                        <a:t>MiSMART</a:t>
                      </a:r>
                      <a:r>
                        <a:rPr lang="en-GB" sz="1600" baseline="0" noProof="0" dirty="0" smtClean="0"/>
                        <a:t> client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noProof="0" dirty="0" err="1" smtClean="0"/>
                        <a:t>MiSMART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All </a:t>
                      </a:r>
                      <a:r>
                        <a:rPr lang="sl-SI" sz="1600" noProof="0" dirty="0" smtClean="0"/>
                        <a:t>ISKRA </a:t>
                      </a:r>
                      <a:r>
                        <a:rPr lang="en-GB" sz="1600" noProof="0" dirty="0" smtClean="0"/>
                        <a:t>models</a:t>
                      </a:r>
                      <a:endParaRPr lang="en-GB" sz="1600" noProof="0" dirty="0"/>
                    </a:p>
                  </a:txBody>
                  <a:tcPr anchor="ctr"/>
                </a:tc>
              </a:tr>
              <a:tr h="806243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PQDIFF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Standard data format for display and visualisation of trend data, events, waveforms, RMS signals,</a:t>
                      </a:r>
                      <a:r>
                        <a:rPr lang="en-GB" sz="1600" baseline="0" noProof="0" dirty="0" smtClean="0"/>
                        <a:t> binary data…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PQ </a:t>
                      </a:r>
                      <a:r>
                        <a:rPr lang="en-GB" sz="1600" noProof="0" dirty="0" err="1" smtClean="0"/>
                        <a:t>Diffractor</a:t>
                      </a:r>
                      <a:r>
                        <a:rPr lang="en-GB" sz="1600" noProof="0" dirty="0" smtClean="0"/>
                        <a:t>, </a:t>
                      </a:r>
                      <a:r>
                        <a:rPr lang="en-GB" sz="1600" noProof="0" dirty="0" err="1" smtClean="0"/>
                        <a:t>Pqview</a:t>
                      </a:r>
                      <a:r>
                        <a:rPr lang="en-GB" sz="1600" noProof="0" dirty="0" smtClean="0"/>
                        <a:t>…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(</a:t>
                      </a:r>
                      <a:r>
                        <a:rPr lang="en-GB" sz="1600" noProof="0" dirty="0" err="1" smtClean="0"/>
                        <a:t>i</a:t>
                      </a:r>
                      <a:r>
                        <a:rPr lang="en-GB" sz="1600" noProof="0" dirty="0" smtClean="0"/>
                        <a:t>)MC784</a:t>
                      </a:r>
                      <a:endParaRPr lang="en-GB" sz="1600" noProof="0" dirty="0"/>
                    </a:p>
                  </a:txBody>
                  <a:tcPr anchor="ctr"/>
                </a:tc>
              </a:tr>
              <a:tr h="806243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COMTRADE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Standard data format for display and visualisation of trend data, events, waveforms, RMS signals,</a:t>
                      </a:r>
                      <a:r>
                        <a:rPr lang="en-GB" sz="1600" baseline="0" noProof="0" dirty="0" smtClean="0"/>
                        <a:t> binary data…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PQ </a:t>
                      </a:r>
                      <a:r>
                        <a:rPr lang="en-GB" sz="1600" noProof="0" dirty="0" err="1" smtClean="0"/>
                        <a:t>Diffractor</a:t>
                      </a:r>
                      <a:r>
                        <a:rPr lang="en-GB" sz="1600" noProof="0" dirty="0" smtClean="0"/>
                        <a:t>…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(</a:t>
                      </a:r>
                      <a:r>
                        <a:rPr lang="en-GB" sz="1600" noProof="0" dirty="0" err="1" smtClean="0"/>
                        <a:t>i</a:t>
                      </a:r>
                      <a:r>
                        <a:rPr lang="en-GB" sz="1600" noProof="0" dirty="0" smtClean="0"/>
                        <a:t>)MC784</a:t>
                      </a:r>
                      <a:endParaRPr lang="en-GB" sz="1600" noProof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19"/>
          <p:cNvSpPr txBox="1">
            <a:spLocks noChangeArrowheads="1"/>
          </p:cNvSpPr>
          <p:nvPr/>
        </p:nvSpPr>
        <p:spPr>
          <a:xfrm>
            <a:off x="2613743" y="362128"/>
            <a:ext cx="831869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dirty="0" err="1" smtClean="0">
                <a:solidFill>
                  <a:srgbClr val="00ACA7"/>
                </a:solidFill>
              </a:rPr>
              <a:t>Supported</a:t>
            </a:r>
            <a:r>
              <a:rPr lang="sl-SI" sz="3600" dirty="0" smtClean="0">
                <a:solidFill>
                  <a:srgbClr val="00ACA7"/>
                </a:solidFill>
              </a:rPr>
              <a:t> data </a:t>
            </a:r>
            <a:r>
              <a:rPr lang="sl-SI" sz="3600" dirty="0" err="1" smtClean="0">
                <a:solidFill>
                  <a:srgbClr val="00ACA7"/>
                </a:solidFill>
              </a:rPr>
              <a:t>formats</a:t>
            </a:r>
            <a:endParaRPr lang="en-GB" sz="3600" dirty="0">
              <a:solidFill>
                <a:srgbClr val="00AC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019245" y="1561381"/>
            <a:ext cx="8688237" cy="5158733"/>
          </a:xfrm>
        </p:spPr>
        <p:txBody>
          <a:bodyPr>
            <a:normAutofit fontScale="92500" lnSpcReduction="20000"/>
          </a:bodyPr>
          <a:lstStyle/>
          <a:p>
            <a:pPr marL="228600" lvl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00ACA7"/>
              </a:buClr>
              <a:defRPr/>
            </a:pPr>
            <a:r>
              <a:rPr lang="en-GB" sz="2800" dirty="0" smtClean="0">
                <a:solidFill>
                  <a:srgbClr val="02ACA4"/>
                </a:solidFill>
              </a:rPr>
              <a:t>Accurate Real Time </a:t>
            </a:r>
            <a:r>
              <a:rPr lang="en-GB" sz="2800" dirty="0" smtClean="0"/>
              <a:t>is an essential property for all Class A devices</a:t>
            </a:r>
            <a:r>
              <a:rPr lang="en-GB" sz="2800" dirty="0" smtClean="0">
                <a:solidFill>
                  <a:srgbClr val="02ACA4"/>
                </a:solidFill>
              </a:rPr>
              <a:t>. 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00ACA7"/>
              </a:buClr>
              <a:defRPr/>
            </a:pPr>
            <a:r>
              <a:rPr lang="en-GB" sz="2800" dirty="0" smtClean="0"/>
              <a:t>All events are </a:t>
            </a:r>
            <a:r>
              <a:rPr lang="en-GB" sz="2800" dirty="0" smtClean="0">
                <a:solidFill>
                  <a:srgbClr val="02ACA4"/>
                </a:solidFill>
              </a:rPr>
              <a:t>time-stamped </a:t>
            </a:r>
            <a:r>
              <a:rPr lang="en-GB" sz="2800" dirty="0" smtClean="0"/>
              <a:t>and compared to events recorded by other devices by </a:t>
            </a:r>
            <a:r>
              <a:rPr lang="en-GB" sz="2800" dirty="0" smtClean="0">
                <a:solidFill>
                  <a:srgbClr val="02ACA4"/>
                </a:solidFill>
              </a:rPr>
              <a:t>1ms time-stamp resolution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00ACA7"/>
              </a:buClr>
              <a:defRPr/>
            </a:pPr>
            <a:r>
              <a:rPr lang="en-GB" sz="2800" dirty="0" smtClean="0">
                <a:solidFill>
                  <a:srgbClr val="02ACA4"/>
                </a:solidFill>
              </a:rPr>
              <a:t>Internal time </a:t>
            </a:r>
            <a:r>
              <a:rPr lang="en-GB" sz="2800" dirty="0" smtClean="0"/>
              <a:t>must be in all conditions accurate at least to a </a:t>
            </a:r>
            <a:r>
              <a:rPr lang="en-GB" sz="2800" dirty="0" smtClean="0">
                <a:solidFill>
                  <a:srgbClr val="02ACA4"/>
                </a:solidFill>
              </a:rPr>
              <a:t>single period (20ms), 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00ACA7"/>
              </a:buClr>
              <a:defRPr/>
            </a:pPr>
            <a:r>
              <a:rPr lang="en-GB" sz="2800" dirty="0" smtClean="0"/>
              <a:t>Devices uses </a:t>
            </a:r>
            <a:r>
              <a:rPr lang="en-GB" sz="2800" dirty="0" smtClean="0">
                <a:solidFill>
                  <a:srgbClr val="02ACA4"/>
                </a:solidFill>
              </a:rPr>
              <a:t>extremely precise RTC, </a:t>
            </a:r>
            <a:r>
              <a:rPr lang="en-GB" sz="2800" dirty="0" smtClean="0"/>
              <a:t>which is even without synchronisation </a:t>
            </a:r>
            <a:r>
              <a:rPr lang="en-GB" sz="2800" dirty="0" smtClean="0">
                <a:solidFill>
                  <a:srgbClr val="02ACA4"/>
                </a:solidFill>
              </a:rPr>
              <a:t>better then 1s / week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00ACA7"/>
              </a:buClr>
              <a:defRPr/>
            </a:pPr>
            <a:r>
              <a:rPr lang="en-GB" sz="2800" dirty="0" smtClean="0">
                <a:solidFill>
                  <a:srgbClr val="02ACA4"/>
                </a:solidFill>
              </a:rPr>
              <a:t>Three sources for RTC synchronisation </a:t>
            </a:r>
            <a:r>
              <a:rPr lang="en-GB" sz="2800" dirty="0" smtClean="0"/>
              <a:t>are supported: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00ACA7"/>
              </a:buClr>
              <a:defRPr/>
            </a:pPr>
            <a:r>
              <a:rPr lang="en-GB" dirty="0" smtClean="0"/>
              <a:t>GPS (MC774, (</a:t>
            </a:r>
            <a:r>
              <a:rPr lang="en-GB" dirty="0" err="1" smtClean="0"/>
              <a:t>i</a:t>
            </a:r>
            <a:r>
              <a:rPr lang="en-GB" dirty="0" smtClean="0"/>
              <a:t>)MC784)</a:t>
            </a:r>
            <a:endParaRPr lang="en-GB" dirty="0" smtClean="0"/>
          </a:p>
          <a:p>
            <a:pPr marL="685800" lvl="2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00ACA7"/>
              </a:buClr>
              <a:defRPr/>
            </a:pPr>
            <a:r>
              <a:rPr lang="en-GB" dirty="0" smtClean="0"/>
              <a:t>IRIG – B (MC774, (</a:t>
            </a:r>
            <a:r>
              <a:rPr lang="en-GB" dirty="0" err="1" smtClean="0"/>
              <a:t>i</a:t>
            </a:r>
            <a:r>
              <a:rPr lang="en-GB" dirty="0" smtClean="0"/>
              <a:t>)MC784)</a:t>
            </a:r>
            <a:endParaRPr lang="en-GB" dirty="0" smtClean="0"/>
          </a:p>
          <a:p>
            <a:pPr marL="685800" lvl="2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00ACA7"/>
              </a:buClr>
              <a:defRPr/>
            </a:pPr>
            <a:r>
              <a:rPr lang="en-GB" dirty="0" smtClean="0"/>
              <a:t>NTP (All </a:t>
            </a:r>
            <a:r>
              <a:rPr lang="sl-SI" dirty="0" smtClean="0"/>
              <a:t>ISKRA </a:t>
            </a:r>
            <a:r>
              <a:rPr lang="en-GB" dirty="0" smtClean="0"/>
              <a:t>models</a:t>
            </a:r>
            <a:r>
              <a:rPr lang="en-GB" dirty="0" smtClean="0"/>
              <a:t>)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00ACA7"/>
              </a:buClr>
              <a:defRPr/>
            </a:pPr>
            <a:endParaRPr lang="en-GB" dirty="0">
              <a:solidFill>
                <a:srgbClr val="02ACA4"/>
              </a:solidFill>
            </a:endParaRPr>
          </a:p>
        </p:txBody>
      </p:sp>
      <p:pic>
        <p:nvPicPr>
          <p:cNvPr id="5" name="Picture 2" descr="http://0.tqn.com/d/gps/1/0/9/C/-/-/USGlobal-Laptop-G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787" y="1561381"/>
            <a:ext cx="2065412" cy="2065412"/>
          </a:xfrm>
          <a:prstGeom prst="rect">
            <a:avLst/>
          </a:prstGeom>
          <a:noFill/>
        </p:spPr>
      </p:pic>
      <p:pic>
        <p:nvPicPr>
          <p:cNvPr id="6" name="Picture 4" descr="http://www.cisco.com/image/gif/paws/45400/pix-nt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06" y="4392552"/>
            <a:ext cx="2931838" cy="1501145"/>
          </a:xfrm>
          <a:prstGeom prst="rect">
            <a:avLst/>
          </a:prstGeom>
          <a:noFill/>
        </p:spPr>
      </p:pic>
      <p:sp>
        <p:nvSpPr>
          <p:cNvPr id="8" name="Rectangle 19"/>
          <p:cNvSpPr txBox="1">
            <a:spLocks noChangeArrowheads="1"/>
          </p:cNvSpPr>
          <p:nvPr/>
        </p:nvSpPr>
        <p:spPr>
          <a:xfrm>
            <a:off x="2613743" y="362128"/>
            <a:ext cx="831869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dirty="0" smtClean="0">
                <a:solidFill>
                  <a:srgbClr val="00ACA7"/>
                </a:solidFill>
              </a:rPr>
              <a:t>Real time </a:t>
            </a:r>
            <a:r>
              <a:rPr lang="sl-SI" sz="3600" dirty="0" err="1" smtClean="0">
                <a:solidFill>
                  <a:srgbClr val="00ACA7"/>
                </a:solidFill>
              </a:rPr>
              <a:t>synchronisation</a:t>
            </a:r>
            <a:endParaRPr lang="en-GB" sz="3600" dirty="0">
              <a:solidFill>
                <a:srgbClr val="00AC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lvl="1">
              <a:spcBef>
                <a:spcPts val="1000"/>
              </a:spcBef>
              <a:spcAft>
                <a:spcPts val="600"/>
              </a:spcAft>
              <a:buClr>
                <a:srgbClr val="00ACA7"/>
              </a:buClr>
              <a:defRPr/>
            </a:pPr>
            <a:r>
              <a:rPr lang="en-GB" sz="2800" dirty="0" smtClean="0">
                <a:solidFill>
                  <a:srgbClr val="02ACA4"/>
                </a:solidFill>
              </a:rPr>
              <a:t>Accuracy and calculations </a:t>
            </a:r>
            <a:r>
              <a:rPr lang="en-GB" sz="2800" dirty="0" smtClean="0"/>
              <a:t>are in accordance with </a:t>
            </a:r>
            <a:r>
              <a:rPr lang="en-GB" sz="2800" dirty="0" smtClean="0">
                <a:solidFill>
                  <a:srgbClr val="02ACA4"/>
                </a:solidFill>
              </a:rPr>
              <a:t>PQ standards </a:t>
            </a:r>
            <a:r>
              <a:rPr lang="en-GB" sz="2800" dirty="0" smtClean="0"/>
              <a:t>and</a:t>
            </a:r>
            <a:r>
              <a:rPr lang="en-GB" sz="2800" dirty="0" smtClean="0">
                <a:solidFill>
                  <a:srgbClr val="02ACA4"/>
                </a:solidFill>
              </a:rPr>
              <a:t> certified </a:t>
            </a:r>
            <a:r>
              <a:rPr lang="en-GB" sz="2800" dirty="0" smtClean="0"/>
              <a:t>by an authorised laboratory (MC774 &amp; (</a:t>
            </a:r>
            <a:r>
              <a:rPr lang="en-GB" sz="2800" dirty="0" err="1" smtClean="0"/>
              <a:t>i</a:t>
            </a:r>
            <a:r>
              <a:rPr lang="en-GB" sz="2800" dirty="0" smtClean="0"/>
              <a:t>)MC784)</a:t>
            </a:r>
          </a:p>
          <a:p>
            <a:pPr marL="228600" lvl="1">
              <a:spcBef>
                <a:spcPts val="1000"/>
              </a:spcBef>
              <a:spcAft>
                <a:spcPts val="600"/>
              </a:spcAft>
              <a:buClr>
                <a:srgbClr val="00ACA7"/>
              </a:buClr>
              <a:defRPr/>
            </a:pPr>
            <a:r>
              <a:rPr lang="en-GB" sz="2800" dirty="0" smtClean="0"/>
              <a:t>All required </a:t>
            </a:r>
            <a:r>
              <a:rPr lang="en-GB" sz="2800" dirty="0" smtClean="0">
                <a:solidFill>
                  <a:srgbClr val="02ACA4"/>
                </a:solidFill>
              </a:rPr>
              <a:t>aggregation intervals </a:t>
            </a:r>
            <a:r>
              <a:rPr lang="en-GB" sz="2800" dirty="0" smtClean="0"/>
              <a:t>supported (3s, 10s, 30s, 1min, 10min, 15min, 1h, 2h) </a:t>
            </a:r>
          </a:p>
          <a:p>
            <a:pPr marL="228600" lvl="1">
              <a:spcBef>
                <a:spcPts val="1000"/>
              </a:spcBef>
              <a:spcAft>
                <a:spcPts val="600"/>
              </a:spcAft>
              <a:buClr>
                <a:srgbClr val="00ACA7"/>
              </a:buClr>
              <a:defRPr/>
            </a:pPr>
            <a:r>
              <a:rPr lang="en-GB" sz="2800" dirty="0" smtClean="0">
                <a:solidFill>
                  <a:srgbClr val="02ACA4"/>
                </a:solidFill>
              </a:rPr>
              <a:t>Flagging concept </a:t>
            </a:r>
            <a:r>
              <a:rPr lang="en-GB" sz="2800" dirty="0" smtClean="0"/>
              <a:t>for marking simultaneous PQ events</a:t>
            </a:r>
            <a:endParaRPr lang="en-GB" sz="2800" dirty="0" smtClean="0">
              <a:solidFill>
                <a:srgbClr val="02ACA4"/>
              </a:solidFill>
            </a:endParaRPr>
          </a:p>
          <a:p>
            <a:pPr marL="228600" lvl="1">
              <a:spcBef>
                <a:spcPts val="1000"/>
              </a:spcBef>
              <a:spcAft>
                <a:spcPts val="600"/>
              </a:spcAft>
              <a:buClr>
                <a:srgbClr val="00ACA7"/>
              </a:buClr>
              <a:defRPr/>
            </a:pPr>
            <a:r>
              <a:rPr lang="en-GB" sz="2800" dirty="0" smtClean="0">
                <a:solidFill>
                  <a:srgbClr val="02ACA4"/>
                </a:solidFill>
              </a:rPr>
              <a:t>Multiphase events aggregation</a:t>
            </a:r>
          </a:p>
          <a:p>
            <a:pPr marL="228600" lvl="1">
              <a:spcBef>
                <a:spcPts val="1000"/>
              </a:spcBef>
              <a:spcAft>
                <a:spcPts val="600"/>
              </a:spcAft>
              <a:buClr>
                <a:srgbClr val="00ACA7"/>
              </a:buClr>
              <a:defRPr/>
            </a:pPr>
            <a:r>
              <a:rPr lang="en-GB" sz="2800" dirty="0" smtClean="0">
                <a:solidFill>
                  <a:srgbClr val="02ACA4"/>
                </a:solidFill>
              </a:rPr>
              <a:t>Pre-set limit </a:t>
            </a:r>
            <a:r>
              <a:rPr lang="en-GB" sz="2800" dirty="0" smtClean="0"/>
              <a:t>lines in accordance with </a:t>
            </a:r>
            <a:r>
              <a:rPr lang="en-GB" sz="2800" dirty="0" smtClean="0">
                <a:solidFill>
                  <a:srgbClr val="02ACA4"/>
                </a:solidFill>
              </a:rPr>
              <a:t>EN50160 </a:t>
            </a:r>
            <a:r>
              <a:rPr lang="en-GB" sz="2800" dirty="0" smtClean="0"/>
              <a:t>and can be also </a:t>
            </a:r>
            <a:r>
              <a:rPr lang="en-GB" sz="2800" dirty="0" smtClean="0">
                <a:solidFill>
                  <a:srgbClr val="02ACA4"/>
                </a:solidFill>
              </a:rPr>
              <a:t>adjusted for customized PQ reports</a:t>
            </a:r>
            <a:endParaRPr lang="en-GB" sz="2800" dirty="0">
              <a:solidFill>
                <a:srgbClr val="02ACA4"/>
              </a:solidFill>
            </a:endParaRPr>
          </a:p>
        </p:txBody>
      </p:sp>
      <p:pic>
        <p:nvPicPr>
          <p:cNvPr id="5" name="Picture 4" descr="PQM2.png"/>
          <p:cNvPicPr>
            <a:picLocks noChangeAspect="1"/>
          </p:cNvPicPr>
          <p:nvPr/>
        </p:nvPicPr>
        <p:blipFill rotWithShape="1">
          <a:blip r:embed="rId2" cstate="print"/>
          <a:srcRect l="11943" t="10926" r="291" b="6209"/>
          <a:stretch/>
        </p:blipFill>
        <p:spPr>
          <a:xfrm>
            <a:off x="93534" y="1908483"/>
            <a:ext cx="2925712" cy="18790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3" cstate="print"/>
          <a:srcRect l="18720" t="23663" r="6774" b="16933"/>
          <a:stretch/>
        </p:blipFill>
        <p:spPr bwMode="auto">
          <a:xfrm>
            <a:off x="93533" y="4114064"/>
            <a:ext cx="2925712" cy="191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9"/>
          <p:cNvSpPr txBox="1">
            <a:spLocks noChangeArrowheads="1"/>
          </p:cNvSpPr>
          <p:nvPr/>
        </p:nvSpPr>
        <p:spPr>
          <a:xfrm>
            <a:off x="2613743" y="362128"/>
            <a:ext cx="831869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ACA7"/>
                </a:solidFill>
              </a:rPr>
              <a:t>PQ </a:t>
            </a:r>
            <a:r>
              <a:rPr lang="sl-SI" sz="3600" dirty="0" err="1" smtClean="0">
                <a:solidFill>
                  <a:srgbClr val="00ACA7"/>
                </a:solidFill>
              </a:rPr>
              <a:t>analysis</a:t>
            </a:r>
            <a:r>
              <a:rPr lang="sl-SI" sz="3600" dirty="0" smtClean="0">
                <a:solidFill>
                  <a:srgbClr val="00ACA7"/>
                </a:solidFill>
              </a:rPr>
              <a:t> </a:t>
            </a:r>
            <a:r>
              <a:rPr lang="sl-SI" sz="3600" dirty="0" err="1" smtClean="0">
                <a:solidFill>
                  <a:srgbClr val="00ACA7"/>
                </a:solidFill>
              </a:rPr>
              <a:t>settings</a:t>
            </a:r>
            <a:endParaRPr lang="en-GB" sz="3600" dirty="0">
              <a:solidFill>
                <a:srgbClr val="00AC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10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9"/>
          <p:cNvSpPr>
            <a:spLocks noGrp="1" noChangeArrowheads="1"/>
          </p:cNvSpPr>
          <p:nvPr>
            <p:ph type="title"/>
          </p:nvPr>
        </p:nvSpPr>
        <p:spPr>
          <a:xfrm>
            <a:off x="2729980" y="376639"/>
            <a:ext cx="8318698" cy="576064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dirty="0">
                <a:solidFill>
                  <a:srgbClr val="00ACA7"/>
                </a:solidFill>
              </a:rPr>
              <a:t>Power</a:t>
            </a:r>
            <a:r>
              <a:rPr lang="sl-SI" sz="3600" dirty="0">
                <a:solidFill>
                  <a:srgbClr val="00ACA7"/>
                </a:solidFill>
              </a:rPr>
              <a:t> </a:t>
            </a:r>
            <a:r>
              <a:rPr lang="en-GB" sz="3600" dirty="0">
                <a:solidFill>
                  <a:srgbClr val="00ACA7"/>
                </a:solidFill>
              </a:rPr>
              <a:t>Supply</a:t>
            </a:r>
            <a:r>
              <a:rPr lang="sl-SI" sz="3600" dirty="0">
                <a:solidFill>
                  <a:srgbClr val="00ACA7"/>
                </a:solidFill>
              </a:rPr>
              <a:t> </a:t>
            </a:r>
            <a:r>
              <a:rPr lang="en-GB" sz="3600" dirty="0">
                <a:solidFill>
                  <a:srgbClr val="00ACA7"/>
                </a:solidFill>
              </a:rPr>
              <a:t>Characteristics</a:t>
            </a:r>
            <a:r>
              <a:rPr lang="sl-SI" sz="3600" dirty="0">
                <a:solidFill>
                  <a:srgbClr val="00ACA7"/>
                </a:solidFill>
              </a:rPr>
              <a:t>?</a:t>
            </a:r>
            <a:endParaRPr lang="en-US" sz="3600" dirty="0">
              <a:solidFill>
                <a:srgbClr val="00ACA7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041022" y="2204865"/>
            <a:ext cx="575945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3525" indent="-263525">
              <a:spcAft>
                <a:spcPts val="1200"/>
              </a:spcAft>
            </a:pPr>
            <a:r>
              <a:rPr lang="en-GB" sz="2000" b="1" dirty="0">
                <a:solidFill>
                  <a:schemeClr val="tx2"/>
                </a:solidFill>
              </a:rPr>
              <a:t>Power supply interruptions (Power Outages)</a:t>
            </a:r>
          </a:p>
          <a:p>
            <a:pPr marL="252000" indent="-252000" eaLnBrk="0" hangingPunct="0">
              <a:spcAft>
                <a:spcPts val="600"/>
              </a:spcAft>
              <a:buClr>
                <a:srgbClr val="00ACA7"/>
              </a:buClr>
              <a:buFont typeface="Wingdings" pitchFamily="2" charset="2"/>
              <a:buChar char="q"/>
            </a:pPr>
            <a:r>
              <a:rPr lang="en-GB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Easy to detect</a:t>
            </a:r>
          </a:p>
          <a:p>
            <a:pPr marL="252000" indent="-252000" eaLnBrk="0" hangingPunct="0">
              <a:spcAft>
                <a:spcPts val="600"/>
              </a:spcAft>
              <a:buClr>
                <a:srgbClr val="00ACA7"/>
              </a:buClr>
              <a:buFont typeface="Wingdings" pitchFamily="2" charset="2"/>
              <a:buChar char="q"/>
            </a:pPr>
            <a:r>
              <a:rPr lang="en-GB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Causes are</a:t>
            </a:r>
            <a:r>
              <a:rPr lang="sl-SI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mostly</a:t>
            </a:r>
            <a:r>
              <a:rPr lang="en-GB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well known</a:t>
            </a:r>
          </a:p>
          <a:p>
            <a:pPr marL="252000" indent="-252000" eaLnBrk="0" hangingPunct="0">
              <a:spcAft>
                <a:spcPts val="600"/>
              </a:spcAft>
              <a:buClr>
                <a:srgbClr val="00ACA7"/>
              </a:buClr>
              <a:buFont typeface="Wingdings" pitchFamily="2" charset="2"/>
              <a:buChar char="q"/>
            </a:pPr>
            <a:r>
              <a:rPr lang="en-GB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Direct influence </a:t>
            </a:r>
            <a:r>
              <a:rPr lang="sl-SI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on</a:t>
            </a:r>
            <a:r>
              <a:rPr lang="en-GB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production process</a:t>
            </a:r>
          </a:p>
          <a:p>
            <a:pPr marL="263525" indent="-263525"/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63525" indent="-263525"/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63525" indent="-263525">
              <a:spcAft>
                <a:spcPts val="1200"/>
              </a:spcAft>
            </a:pPr>
            <a:r>
              <a:rPr lang="en-GB" sz="2000" b="1" dirty="0">
                <a:solidFill>
                  <a:schemeClr val="tx2"/>
                </a:solidFill>
              </a:rPr>
              <a:t>Power supply (voltage) Quality</a:t>
            </a:r>
          </a:p>
          <a:p>
            <a:pPr marL="252000" indent="-252000" eaLnBrk="0" hangingPunct="0">
              <a:spcAft>
                <a:spcPts val="600"/>
              </a:spcAft>
              <a:buClr>
                <a:srgbClr val="00ACA7"/>
              </a:buClr>
              <a:buFont typeface="Wingdings" pitchFamily="2" charset="2"/>
              <a:buChar char="q"/>
            </a:pPr>
            <a:r>
              <a:rPr lang="en-GB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Mostly hard to detect</a:t>
            </a:r>
          </a:p>
          <a:p>
            <a:pPr marL="252000" indent="-252000" eaLnBrk="0" hangingPunct="0">
              <a:spcAft>
                <a:spcPts val="600"/>
              </a:spcAft>
              <a:buClr>
                <a:srgbClr val="00ACA7"/>
              </a:buClr>
              <a:buFont typeface="Wingdings" pitchFamily="2" charset="2"/>
              <a:buChar char="q"/>
            </a:pPr>
            <a:r>
              <a:rPr lang="en-GB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Causes are not always clear</a:t>
            </a:r>
          </a:p>
          <a:p>
            <a:pPr marL="252000" indent="-252000" eaLnBrk="0" hangingPunct="0">
              <a:spcAft>
                <a:spcPts val="600"/>
              </a:spcAft>
              <a:buClr>
                <a:srgbClr val="00ACA7"/>
              </a:buClr>
              <a:buFont typeface="Wingdings" pitchFamily="2" charset="2"/>
              <a:buChar char="q"/>
            </a:pPr>
            <a:r>
              <a:rPr lang="en-GB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Indirect influence to production process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60" y="2089652"/>
            <a:ext cx="1972002" cy="164333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62" y="4626662"/>
            <a:ext cx="3505200" cy="1304925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024034" y="1428737"/>
            <a:ext cx="73843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3525" indent="-263525"/>
            <a:r>
              <a:rPr lang="en-GB" sz="2400" b="1" dirty="0">
                <a:solidFill>
                  <a:schemeClr val="tx2"/>
                </a:solidFill>
              </a:rPr>
              <a:t>Two main indicators for a proper power supply:</a:t>
            </a:r>
          </a:p>
        </p:txBody>
      </p:sp>
    </p:spTree>
    <p:extLst>
      <p:ext uri="{BB962C8B-B14F-4D97-AF65-F5344CB8AC3E}">
        <p14:creationId xmlns:p14="http://schemas.microsoft.com/office/powerpoint/2010/main" val="21746023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  <a:spcAft>
                <a:spcPts val="600"/>
              </a:spcAft>
              <a:buClr>
                <a:srgbClr val="00ACA7"/>
              </a:buClr>
              <a:defRPr/>
            </a:pPr>
            <a:r>
              <a:rPr lang="en-GB" sz="2800" dirty="0" smtClean="0">
                <a:solidFill>
                  <a:srgbClr val="02ACA4"/>
                </a:solidFill>
              </a:rPr>
              <a:t>Automatic weekly reports </a:t>
            </a:r>
            <a:r>
              <a:rPr lang="en-GB" sz="2800" dirty="0" smtClean="0"/>
              <a:t>and</a:t>
            </a:r>
            <a:r>
              <a:rPr lang="en-GB" sz="2800" dirty="0" smtClean="0">
                <a:solidFill>
                  <a:srgbClr val="02ACA4"/>
                </a:solidFill>
              </a:rPr>
              <a:t> anomaly details</a:t>
            </a:r>
          </a:p>
          <a:p>
            <a:pPr marL="228600" lvl="1">
              <a:spcBef>
                <a:spcPts val="1000"/>
              </a:spcBef>
              <a:spcAft>
                <a:spcPts val="600"/>
              </a:spcAft>
              <a:buClr>
                <a:srgbClr val="00ACA7"/>
              </a:buClr>
              <a:defRPr/>
            </a:pPr>
            <a:r>
              <a:rPr lang="en-GB" sz="2800" dirty="0" smtClean="0"/>
              <a:t>According to </a:t>
            </a:r>
            <a:r>
              <a:rPr lang="en-GB" sz="2800" dirty="0" smtClean="0">
                <a:solidFill>
                  <a:srgbClr val="02ACA4"/>
                </a:solidFill>
              </a:rPr>
              <a:t>standard </a:t>
            </a:r>
            <a:r>
              <a:rPr lang="en-GB" sz="2800" dirty="0" smtClean="0"/>
              <a:t>or</a:t>
            </a:r>
            <a:r>
              <a:rPr lang="en-GB" sz="2800" dirty="0" smtClean="0">
                <a:solidFill>
                  <a:srgbClr val="02ACA4"/>
                </a:solidFill>
              </a:rPr>
              <a:t> customized limit lines </a:t>
            </a:r>
          </a:p>
          <a:p>
            <a:pPr marL="228600" lvl="1">
              <a:spcBef>
                <a:spcPts val="1000"/>
              </a:spcBef>
              <a:spcAft>
                <a:spcPts val="600"/>
              </a:spcAft>
              <a:buClr>
                <a:srgbClr val="00ACA7"/>
              </a:buClr>
              <a:defRPr/>
            </a:pPr>
            <a:r>
              <a:rPr lang="en-GB" sz="2800" dirty="0" smtClean="0"/>
              <a:t>Reports are </a:t>
            </a:r>
            <a:r>
              <a:rPr lang="en-GB" sz="2800" dirty="0" smtClean="0">
                <a:solidFill>
                  <a:srgbClr val="02ACA4"/>
                </a:solidFill>
              </a:rPr>
              <a:t>regulatory required </a:t>
            </a:r>
            <a:r>
              <a:rPr lang="en-GB" sz="2800" dirty="0" smtClean="0"/>
              <a:t>in most countries</a:t>
            </a:r>
            <a:endParaRPr lang="en-GB" sz="2800" dirty="0" smtClean="0">
              <a:solidFill>
                <a:srgbClr val="02ACA4"/>
              </a:solidFill>
            </a:endParaRPr>
          </a:p>
          <a:p>
            <a:pPr marL="228600" lvl="1">
              <a:spcBef>
                <a:spcPts val="1000"/>
              </a:spcBef>
              <a:spcAft>
                <a:spcPts val="600"/>
              </a:spcAft>
              <a:buClr>
                <a:srgbClr val="00ACA7"/>
              </a:buClr>
              <a:defRPr/>
            </a:pPr>
            <a:r>
              <a:rPr lang="en-GB" sz="2800" dirty="0" smtClean="0">
                <a:solidFill>
                  <a:srgbClr val="02ACA4"/>
                </a:solidFill>
              </a:rPr>
              <a:t>Graphical presentation </a:t>
            </a:r>
            <a:r>
              <a:rPr lang="en-GB" sz="2800" dirty="0" smtClean="0"/>
              <a:t>of the </a:t>
            </a:r>
            <a:r>
              <a:rPr lang="en-GB" sz="2800" dirty="0" smtClean="0">
                <a:solidFill>
                  <a:srgbClr val="02ACA4"/>
                </a:solidFill>
              </a:rPr>
              <a:t>report </a:t>
            </a:r>
            <a:r>
              <a:rPr lang="en-GB" sz="2800" dirty="0" smtClean="0"/>
              <a:t>for fast overview</a:t>
            </a:r>
          </a:p>
          <a:p>
            <a:pPr marL="228600" lvl="1">
              <a:spcBef>
                <a:spcPts val="1000"/>
              </a:spcBef>
              <a:spcAft>
                <a:spcPts val="600"/>
              </a:spcAft>
              <a:buClr>
                <a:srgbClr val="00ACA7"/>
              </a:buClr>
              <a:defRPr/>
            </a:pPr>
            <a:r>
              <a:rPr lang="en-GB" sz="2800" dirty="0" smtClean="0">
                <a:solidFill>
                  <a:srgbClr val="02ACA4"/>
                </a:solidFill>
              </a:rPr>
              <a:t>Graphical presentation </a:t>
            </a:r>
            <a:r>
              <a:rPr lang="en-GB" sz="2800" dirty="0" smtClean="0"/>
              <a:t>of the </a:t>
            </a:r>
            <a:r>
              <a:rPr lang="en-GB" sz="2800" dirty="0" smtClean="0">
                <a:solidFill>
                  <a:srgbClr val="02ACA4"/>
                </a:solidFill>
              </a:rPr>
              <a:t>events</a:t>
            </a:r>
            <a:r>
              <a:rPr lang="en-GB" sz="2800" dirty="0" smtClean="0"/>
              <a:t> (ITIC curve)</a:t>
            </a:r>
          </a:p>
          <a:p>
            <a:pPr marL="228600" lvl="1">
              <a:spcBef>
                <a:spcPts val="1000"/>
              </a:spcBef>
              <a:spcAft>
                <a:spcPts val="600"/>
              </a:spcAft>
              <a:buClr>
                <a:srgbClr val="00ACA7"/>
              </a:buClr>
              <a:defRPr/>
            </a:pPr>
            <a:r>
              <a:rPr lang="en-GB" sz="2800" dirty="0" smtClean="0">
                <a:solidFill>
                  <a:srgbClr val="02ACA4"/>
                </a:solidFill>
              </a:rPr>
              <a:t>Visible limit lines </a:t>
            </a:r>
            <a:r>
              <a:rPr lang="en-GB" sz="2800" dirty="0" smtClean="0"/>
              <a:t>to check performance</a:t>
            </a:r>
          </a:p>
          <a:p>
            <a:pPr marL="228600" lvl="1">
              <a:spcBef>
                <a:spcPts val="1000"/>
              </a:spcBef>
              <a:spcAft>
                <a:spcPts val="600"/>
              </a:spcAft>
              <a:buClr>
                <a:srgbClr val="00ACA7"/>
              </a:buClr>
              <a:defRPr/>
            </a:pPr>
            <a:r>
              <a:rPr lang="sl-SI" sz="2800" dirty="0" err="1" smtClean="0">
                <a:solidFill>
                  <a:srgbClr val="02ACA4"/>
                </a:solidFill>
              </a:rPr>
              <a:t>Full</a:t>
            </a:r>
            <a:r>
              <a:rPr lang="sl-SI" sz="2800" dirty="0" smtClean="0">
                <a:solidFill>
                  <a:srgbClr val="02ACA4"/>
                </a:solidFill>
              </a:rPr>
              <a:t> </a:t>
            </a:r>
            <a:r>
              <a:rPr lang="sl-SI" sz="2800" dirty="0" err="1" smtClean="0">
                <a:solidFill>
                  <a:srgbClr val="02ACA4"/>
                </a:solidFill>
              </a:rPr>
              <a:t>report</a:t>
            </a:r>
            <a:r>
              <a:rPr lang="sl-SI" sz="2800" dirty="0" smtClean="0">
                <a:solidFill>
                  <a:srgbClr val="02ACA4"/>
                </a:solidFill>
              </a:rPr>
              <a:t> </a:t>
            </a:r>
            <a:r>
              <a:rPr lang="sl-SI" sz="2800" dirty="0" err="1" smtClean="0"/>
              <a:t>available</a:t>
            </a:r>
            <a:r>
              <a:rPr lang="sl-SI" sz="2800" dirty="0" smtClean="0"/>
              <a:t> in</a:t>
            </a:r>
            <a:r>
              <a:rPr lang="en-GB" sz="2800" dirty="0" smtClean="0"/>
              <a:t> </a:t>
            </a:r>
            <a:r>
              <a:rPr lang="en-GB" sz="2800" dirty="0" smtClean="0">
                <a:solidFill>
                  <a:srgbClr val="02ACA4"/>
                </a:solidFill>
              </a:rPr>
              <a:t>PDF</a:t>
            </a:r>
            <a:r>
              <a:rPr lang="sl-SI" sz="2800" dirty="0" smtClean="0">
                <a:solidFill>
                  <a:srgbClr val="02ACA4"/>
                </a:solidFill>
              </a:rPr>
              <a:t> format</a:t>
            </a:r>
            <a:endParaRPr lang="en-GB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05" y="1929962"/>
            <a:ext cx="2766440" cy="3911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19"/>
          <p:cNvSpPr txBox="1">
            <a:spLocks noChangeArrowheads="1"/>
          </p:cNvSpPr>
          <p:nvPr/>
        </p:nvSpPr>
        <p:spPr>
          <a:xfrm>
            <a:off x="2613743" y="362128"/>
            <a:ext cx="831869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ACA7"/>
                </a:solidFill>
              </a:rPr>
              <a:t>PQ </a:t>
            </a:r>
            <a:r>
              <a:rPr lang="sl-SI" sz="3600" dirty="0" err="1" smtClean="0">
                <a:solidFill>
                  <a:srgbClr val="00ACA7"/>
                </a:solidFill>
              </a:rPr>
              <a:t>reports</a:t>
            </a:r>
            <a:endParaRPr lang="en-GB" sz="3600" dirty="0">
              <a:solidFill>
                <a:srgbClr val="00AC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4743465" y="2916641"/>
            <a:ext cx="5904186" cy="970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4800" dirty="0" smtClean="0">
                <a:solidFill>
                  <a:srgbClr val="009F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Iskra </a:t>
            </a:r>
            <a:r>
              <a:rPr lang="sl-SI" sz="4800" dirty="0" err="1" smtClean="0">
                <a:solidFill>
                  <a:srgbClr val="009F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sl-SI" sz="4800" dirty="0" smtClean="0">
                <a:solidFill>
                  <a:srgbClr val="009F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sz="4800" dirty="0" err="1" smtClean="0">
                <a:solidFill>
                  <a:srgbClr val="009F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endParaRPr lang="sl-SI" sz="4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501445" y="5934670"/>
            <a:ext cx="11272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HEADQUARTERS: STEGNE 21 | SI-1000 LJUBLJANA | SLOVENIA</a:t>
            </a:r>
          </a:p>
          <a:p>
            <a:pPr algn="ctr"/>
            <a:r>
              <a:rPr lang="sl-SI" sz="12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PHONE: +386 1 513 10 00 | FAX: +386 1 511 15 32</a:t>
            </a:r>
          </a:p>
          <a:p>
            <a:pPr algn="ctr"/>
            <a:r>
              <a:rPr lang="sl-SI" sz="12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E-MAIL: </a:t>
            </a:r>
            <a:r>
              <a:rPr lang="sl-SI" sz="12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INFO@ISKRA.EU</a:t>
            </a:r>
            <a:r>
              <a:rPr lang="sl-SI" sz="12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|</a:t>
            </a:r>
            <a:r>
              <a:rPr lang="sl-SI" sz="12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WWW.ISKRA.EU</a:t>
            </a:r>
            <a:endParaRPr lang="sl-SI" sz="1200" dirty="0" smtClean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l-S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519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9"/>
          <p:cNvSpPr>
            <a:spLocks noGrp="1" noChangeArrowheads="1"/>
          </p:cNvSpPr>
          <p:nvPr>
            <p:ph type="title"/>
          </p:nvPr>
        </p:nvSpPr>
        <p:spPr>
          <a:xfrm>
            <a:off x="2861716" y="420625"/>
            <a:ext cx="8318698" cy="576064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solidFill>
                  <a:srgbClr val="00ACA7"/>
                </a:solidFill>
              </a:rPr>
              <a:t>Why measure Power Quality?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91267" y="2396313"/>
            <a:ext cx="557216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52000" lvl="2" indent="-252000" eaLnBrk="0" hangingPunct="0">
              <a:lnSpc>
                <a:spcPct val="150000"/>
              </a:lnSpc>
              <a:spcAft>
                <a:spcPts val="600"/>
              </a:spcAft>
              <a:buClr>
                <a:srgbClr val="00ACA7"/>
              </a:buClr>
              <a:buFont typeface="Wingdings" pitchFamily="2" charset="2"/>
              <a:buChar char="q"/>
            </a:pPr>
            <a:r>
              <a:rPr lang="en-US" sz="1600" b="1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Increase of use of power electronics</a:t>
            </a:r>
          </a:p>
          <a:p>
            <a:pPr marL="709200" lvl="3" indent="-252000" eaLnBrk="0" hangingPunct="0">
              <a:spcAft>
                <a:spcPts val="600"/>
              </a:spcAft>
              <a:buClr>
                <a:srgbClr val="00ACA7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frequency inverters</a:t>
            </a:r>
          </a:p>
          <a:p>
            <a:pPr marL="709200" lvl="3" indent="-252000" eaLnBrk="0" hangingPunct="0">
              <a:spcAft>
                <a:spcPts val="600"/>
              </a:spcAft>
              <a:buClr>
                <a:srgbClr val="00ACA7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switching power supplies</a:t>
            </a:r>
          </a:p>
          <a:p>
            <a:pPr marL="709200" lvl="3" indent="-252000" eaLnBrk="0" hangingPunct="0">
              <a:spcAft>
                <a:spcPts val="1200"/>
              </a:spcAft>
              <a:buClr>
                <a:srgbClr val="00ACA7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non-linear loads, modern lightning...</a:t>
            </a:r>
          </a:p>
          <a:p>
            <a:pPr marL="252000" lvl="2" indent="-252000" eaLnBrk="0" hangingPunct="0">
              <a:spcAft>
                <a:spcPts val="600"/>
              </a:spcAft>
              <a:buClr>
                <a:srgbClr val="00ACA7"/>
              </a:buClr>
              <a:buFont typeface="Wingdings" pitchFamily="2" charset="2"/>
              <a:buChar char="q"/>
            </a:pPr>
            <a:r>
              <a:rPr lang="en-US" sz="1600" b="1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Increase of unbalanced and non-linear loads like large furnaces and rectifiers</a:t>
            </a:r>
          </a:p>
          <a:p>
            <a:pPr marL="252000" lvl="2" indent="-252000" eaLnBrk="0" hangingPunct="0">
              <a:lnSpc>
                <a:spcPct val="150000"/>
              </a:lnSpc>
              <a:spcAft>
                <a:spcPts val="600"/>
              </a:spcAft>
              <a:buClr>
                <a:srgbClr val="00ACA7"/>
              </a:buClr>
              <a:buFont typeface="Wingdings" pitchFamily="2" charset="2"/>
              <a:buChar char="q"/>
            </a:pPr>
            <a:r>
              <a:rPr lang="en-US" sz="1600" b="1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Liberalization of energy markets</a:t>
            </a:r>
          </a:p>
          <a:p>
            <a:pPr marL="709200" lvl="3" indent="-252000" eaLnBrk="0" hangingPunct="0">
              <a:spcAft>
                <a:spcPts val="600"/>
              </a:spcAft>
              <a:buClr>
                <a:srgbClr val="00ACA7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More demanding power regulation due to increase of grid connected renewable energy sources</a:t>
            </a:r>
          </a:p>
          <a:p>
            <a:pPr marL="709200" lvl="3" indent="-252000" eaLnBrk="0" hangingPunct="0">
              <a:spcAft>
                <a:spcPts val="600"/>
              </a:spcAft>
              <a:buClr>
                <a:srgbClr val="00ACA7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Reduction of infrastructure investments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024034" y="1428737"/>
            <a:ext cx="70242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3525" indent="-263525"/>
            <a:r>
              <a:rPr lang="en-US" sz="2400" b="1" dirty="0">
                <a:solidFill>
                  <a:schemeClr val="tx2"/>
                </a:solidFill>
              </a:rPr>
              <a:t>Reasons for Power Quality</a:t>
            </a:r>
            <a:r>
              <a:rPr lang="sl-SI" sz="2400" b="1" dirty="0">
                <a:solidFill>
                  <a:schemeClr val="tx2"/>
                </a:solidFill>
              </a:rPr>
              <a:t> monitoring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5123" y="2492896"/>
            <a:ext cx="295712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49955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9"/>
          <p:cNvSpPr>
            <a:spLocks noGrp="1" noChangeArrowheads="1"/>
          </p:cNvSpPr>
          <p:nvPr>
            <p:ph type="title"/>
          </p:nvPr>
        </p:nvSpPr>
        <p:spPr>
          <a:xfrm>
            <a:off x="2698983" y="333436"/>
            <a:ext cx="8318698" cy="576064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solidFill>
                  <a:srgbClr val="00ACA7"/>
                </a:solidFill>
              </a:rPr>
              <a:t>Bad Power Quality consequences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20565" y="1675346"/>
            <a:ext cx="5079508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52000" indent="-252000" eaLnBrk="0" hangingPunct="0">
              <a:spcAft>
                <a:spcPts val="600"/>
              </a:spcAft>
              <a:buClr>
                <a:srgbClr val="00ACA7"/>
              </a:buClr>
              <a:buFont typeface="Wingdings" pitchFamily="2" charset="2"/>
              <a:buChar char="q"/>
            </a:pPr>
            <a:r>
              <a:rPr lang="en-US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Business normal operation can be interrupted causing significant economic damage </a:t>
            </a:r>
          </a:p>
          <a:p>
            <a:pPr marL="252000" indent="-252000" eaLnBrk="0" hangingPunct="0">
              <a:spcAft>
                <a:spcPts val="600"/>
              </a:spcAft>
              <a:buClr>
                <a:srgbClr val="00ACA7"/>
              </a:buClr>
              <a:buFont typeface="Wingdings" pitchFamily="2" charset="2"/>
              <a:buChar char="q"/>
            </a:pPr>
            <a:r>
              <a:rPr lang="en-US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Power blackouts in wider residential and business areas</a:t>
            </a:r>
          </a:p>
          <a:p>
            <a:pPr marL="252000" indent="-252000" eaLnBrk="0" hangingPunct="0">
              <a:spcAft>
                <a:spcPts val="600"/>
              </a:spcAft>
              <a:buClr>
                <a:srgbClr val="00ACA7"/>
              </a:buClr>
              <a:buFont typeface="Wingdings" pitchFamily="2" charset="2"/>
              <a:buChar char="q"/>
            </a:pPr>
            <a:r>
              <a:rPr lang="en-US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Interconnecting (exporting/importing) different distribution power grids may not be possible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020565" y="1198291"/>
            <a:ext cx="5759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3525" indent="-263525"/>
            <a:r>
              <a:rPr lang="en-US" sz="2000" b="1" dirty="0">
                <a:solidFill>
                  <a:schemeClr val="tx2"/>
                </a:solidFill>
              </a:rPr>
              <a:t>Economical aspects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063553" y="4221810"/>
            <a:ext cx="5572164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52000" indent="-252000" eaLnBrk="0" hangingPunct="0">
              <a:spcAft>
                <a:spcPts val="600"/>
              </a:spcAft>
              <a:buClr>
                <a:srgbClr val="00ACA7"/>
              </a:buClr>
              <a:buFont typeface="Wingdings" pitchFamily="2" charset="2"/>
              <a:buChar char="q"/>
            </a:pPr>
            <a:r>
              <a:rPr lang="en-US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Malfunction of domestic appliances, medical equipment, laboratory apparatus...</a:t>
            </a:r>
          </a:p>
          <a:p>
            <a:pPr marL="252000" indent="-252000" eaLnBrk="0" hangingPunct="0">
              <a:spcAft>
                <a:spcPts val="600"/>
              </a:spcAft>
              <a:buClr>
                <a:srgbClr val="00ACA7"/>
              </a:buClr>
              <a:buFont typeface="Wingdings" pitchFamily="2" charset="2"/>
              <a:buChar char="q"/>
            </a:pPr>
            <a:r>
              <a:rPr lang="en-US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Burn-out of heavy industrial motors due to voltage unbalance</a:t>
            </a:r>
          </a:p>
          <a:p>
            <a:pPr marL="252000" indent="-252000" eaLnBrk="0" hangingPunct="0">
              <a:spcAft>
                <a:spcPts val="600"/>
              </a:spcAft>
              <a:buClr>
                <a:srgbClr val="00ACA7"/>
              </a:buClr>
              <a:buFont typeface="Wingdings" pitchFamily="2" charset="2"/>
              <a:buChar char="q"/>
            </a:pPr>
            <a:r>
              <a:rPr lang="en-US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Ageing and destruction of power factor correction capacitors due to harmonic currents</a:t>
            </a:r>
          </a:p>
          <a:p>
            <a:pPr marL="252000" indent="-252000" eaLnBrk="0" hangingPunct="0">
              <a:spcAft>
                <a:spcPts val="600"/>
              </a:spcAft>
              <a:buClr>
                <a:srgbClr val="00ACA7"/>
              </a:buClr>
              <a:buFont typeface="Wingdings" pitchFamily="2" charset="2"/>
              <a:buChar char="q"/>
            </a:pPr>
            <a:r>
              <a:rPr lang="en-US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Stopping and/or resetting of control systems that are dependent on a computer due to voltage interruptions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020565" y="3706283"/>
            <a:ext cx="5759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3525" indent="-263525"/>
            <a:r>
              <a:rPr lang="en-US" sz="2000" b="1" dirty="0">
                <a:solidFill>
                  <a:schemeClr val="tx2"/>
                </a:solidFill>
              </a:rPr>
              <a:t>Technical aspects</a:t>
            </a:r>
          </a:p>
        </p:txBody>
      </p:sp>
      <p:pic>
        <p:nvPicPr>
          <p:cNvPr id="11" name="Picture 2" descr="http://s2.hubimg.com/u/7641289_f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8249" y="1120092"/>
            <a:ext cx="1947961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http://www.firstelectricmotor.com/images/fe-mot-bad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9186" y="3845018"/>
            <a:ext cx="2381250" cy="2390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78592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9"/>
          <p:cNvSpPr>
            <a:spLocks noGrp="1" noChangeArrowheads="1"/>
          </p:cNvSpPr>
          <p:nvPr>
            <p:ph type="title"/>
          </p:nvPr>
        </p:nvSpPr>
        <p:spPr>
          <a:xfrm>
            <a:off x="2691234" y="332657"/>
            <a:ext cx="8318698" cy="576064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00ACA7"/>
                </a:solidFill>
              </a:rPr>
              <a:t>How </a:t>
            </a:r>
            <a:r>
              <a:rPr lang="sl-SI" sz="3600" dirty="0">
                <a:solidFill>
                  <a:srgbClr val="00ACA7"/>
                </a:solidFill>
              </a:rPr>
              <a:t>to </a:t>
            </a:r>
            <a:r>
              <a:rPr lang="en-GB" sz="3600" dirty="0">
                <a:solidFill>
                  <a:srgbClr val="00ACA7"/>
                </a:solidFill>
              </a:rPr>
              <a:t>measure Power Quality?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024034" y="1268761"/>
            <a:ext cx="7456342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l-SI" sz="2000" b="1" u="sng" dirty="0">
                <a:solidFill>
                  <a:schemeClr val="tx2"/>
                </a:solidFill>
              </a:rPr>
              <a:t>Step 1: </a:t>
            </a:r>
            <a:r>
              <a:rPr lang="en-US" sz="2000" b="1" u="sng" dirty="0">
                <a:solidFill>
                  <a:schemeClr val="tx2"/>
                </a:solidFill>
              </a:rPr>
              <a:t>Measurement methods for PQ </a:t>
            </a:r>
            <a:r>
              <a:rPr lang="en-US" sz="2000" b="1" u="sng" dirty="0" err="1">
                <a:solidFill>
                  <a:schemeClr val="tx2"/>
                </a:solidFill>
              </a:rPr>
              <a:t>analysers</a:t>
            </a:r>
            <a:endParaRPr lang="en-US" sz="2000" b="1" u="sng" dirty="0">
              <a:solidFill>
                <a:schemeClr val="tx2"/>
              </a:solidFill>
            </a:endParaRPr>
          </a:p>
          <a:p>
            <a:pPr marL="252000" lvl="2" indent="-252000" eaLnBrk="0" hangingPunct="0">
              <a:spcAft>
                <a:spcPts val="600"/>
              </a:spcAft>
              <a:buClr>
                <a:srgbClr val="00ACA7"/>
              </a:buClr>
              <a:buFont typeface="Wingdings" pitchFamily="2" charset="2"/>
              <a:buChar char="q"/>
            </a:pPr>
            <a:endParaRPr lang="sl-SI" sz="1600" dirty="0">
              <a:solidFill>
                <a:schemeClr val="tx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52000" lvl="2" indent="-252000" eaLnBrk="0" hangingPunct="0">
              <a:spcAft>
                <a:spcPts val="600"/>
              </a:spcAft>
              <a:buClr>
                <a:srgbClr val="00ACA7"/>
              </a:buClr>
              <a:buFont typeface="Wingdings" pitchFamily="2" charset="2"/>
              <a:buChar char="q"/>
            </a:pPr>
            <a:r>
              <a:rPr lang="en-US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Power Quality</a:t>
            </a:r>
            <a:r>
              <a:rPr lang="sl-SI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parameters</a:t>
            </a:r>
            <a:r>
              <a:rPr lang="en-US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u="sng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can not </a:t>
            </a:r>
            <a:r>
              <a:rPr lang="en-US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be measured by standard measuring devices used for voltage/current/power… monitoring</a:t>
            </a:r>
          </a:p>
          <a:p>
            <a:pPr marL="252000" lvl="2" indent="-252000" eaLnBrk="0" hangingPunct="0">
              <a:spcAft>
                <a:spcPts val="600"/>
              </a:spcAft>
              <a:buClr>
                <a:srgbClr val="00ACA7"/>
              </a:buClr>
              <a:buFont typeface="Wingdings" pitchFamily="2" charset="2"/>
              <a:buChar char="q"/>
            </a:pPr>
            <a:r>
              <a:rPr lang="en-US" sz="1600" u="sng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Only</a:t>
            </a:r>
            <a:r>
              <a:rPr lang="en-US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Class A Power Quality </a:t>
            </a:r>
            <a:r>
              <a:rPr lang="en-US" sz="1600" dirty="0" err="1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analy</a:t>
            </a:r>
            <a:r>
              <a:rPr lang="sl-SI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en-US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ers  can be used for that purpose.</a:t>
            </a:r>
          </a:p>
          <a:p>
            <a:pPr marL="252000" lvl="2" indent="-252000" eaLnBrk="0" hangingPunct="0">
              <a:spcAft>
                <a:spcPts val="600"/>
              </a:spcAft>
              <a:buClr>
                <a:srgbClr val="00ACA7"/>
              </a:buClr>
              <a:buFont typeface="Wingdings" pitchFamily="2" charset="2"/>
              <a:buChar char="q"/>
            </a:pPr>
            <a:r>
              <a:rPr lang="sl-SI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Proper methodes are </a:t>
            </a:r>
            <a:r>
              <a:rPr lang="en-US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defined with IEC 61000-4-30 Ed.3 standard and sub-standards for harmonic analysis and flickers</a:t>
            </a:r>
          </a:p>
          <a:p>
            <a:pPr marL="252000" lvl="2" indent="-252000" eaLnBrk="0" hangingPunct="0">
              <a:spcAft>
                <a:spcPts val="600"/>
              </a:spcAft>
              <a:buClr>
                <a:srgbClr val="00ACA7"/>
              </a:buClr>
              <a:buFont typeface="Wingdings" pitchFamily="2" charset="2"/>
              <a:buChar char="q"/>
            </a:pPr>
            <a:r>
              <a:rPr lang="en-US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Measuring methods define principles for PQ parameters acquisition</a:t>
            </a:r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3592" y="4005065"/>
            <a:ext cx="6488134" cy="245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11176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9"/>
          <p:cNvSpPr>
            <a:spLocks noGrp="1" noChangeArrowheads="1"/>
          </p:cNvSpPr>
          <p:nvPr>
            <p:ph type="title"/>
          </p:nvPr>
        </p:nvSpPr>
        <p:spPr>
          <a:xfrm>
            <a:off x="2722231" y="332656"/>
            <a:ext cx="8318698" cy="576064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ACA7"/>
                </a:solidFill>
              </a:rPr>
              <a:t>How do we evaluate Power Quality?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024034" y="1268760"/>
            <a:ext cx="7816382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sl-SI" sz="2000" b="1" u="sng" dirty="0">
                <a:solidFill>
                  <a:schemeClr val="tx2"/>
                </a:solidFill>
              </a:rPr>
              <a:t>Step 2: </a:t>
            </a:r>
            <a:r>
              <a:rPr lang="en-US" sz="2000" b="1" u="sng" dirty="0">
                <a:solidFill>
                  <a:schemeClr val="tx2"/>
                </a:solidFill>
              </a:rPr>
              <a:t>Evaluation methods for issuing PQ</a:t>
            </a:r>
            <a:r>
              <a:rPr lang="sl-SI" sz="2000" b="1" u="sng" dirty="0">
                <a:solidFill>
                  <a:schemeClr val="tx2"/>
                </a:solidFill>
              </a:rPr>
              <a:t> compliance</a:t>
            </a:r>
            <a:r>
              <a:rPr lang="en-US" sz="2000" b="1" u="sng" dirty="0">
                <a:solidFill>
                  <a:schemeClr val="tx2"/>
                </a:solidFill>
              </a:rPr>
              <a:t> reports</a:t>
            </a:r>
          </a:p>
          <a:p>
            <a:pPr marL="252000" lvl="2" indent="-252000" eaLnBrk="0" hangingPunct="0">
              <a:spcAft>
                <a:spcPts val="600"/>
              </a:spcAft>
              <a:buClr>
                <a:srgbClr val="00ACA7"/>
              </a:buClr>
              <a:buFont typeface="Wingdings" pitchFamily="2" charset="2"/>
              <a:buChar char="q"/>
            </a:pPr>
            <a:r>
              <a:rPr lang="en-US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They are defined with </a:t>
            </a:r>
            <a:r>
              <a:rPr lang="en-US" sz="1600" u="sng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EN 50160</a:t>
            </a:r>
            <a:r>
              <a:rPr lang="sl-SI" sz="1600" u="sng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l-SI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standard</a:t>
            </a:r>
            <a:r>
              <a:rPr lang="en-US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252000" lvl="2" indent="-252000" eaLnBrk="0" hangingPunct="0">
              <a:spcAft>
                <a:spcPts val="600"/>
              </a:spcAft>
              <a:buClr>
                <a:srgbClr val="00ACA7"/>
              </a:buClr>
              <a:buFont typeface="Wingdings" pitchFamily="2" charset="2"/>
              <a:buChar char="q"/>
            </a:pPr>
            <a:r>
              <a:rPr lang="en-US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Limit lines and allowed time </a:t>
            </a:r>
            <a:r>
              <a:rPr lang="sl-SI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of non-compliance for monitored values listed in a table below are defined within this standard.</a:t>
            </a:r>
          </a:p>
          <a:p>
            <a:pPr marL="252000" lvl="2" indent="-252000" eaLnBrk="0" hangingPunct="0">
              <a:spcAft>
                <a:spcPts val="600"/>
              </a:spcAft>
              <a:buClr>
                <a:srgbClr val="00ACA7"/>
              </a:buClr>
              <a:buFont typeface="Wingdings" pitchFamily="2" charset="2"/>
              <a:buChar char="q"/>
            </a:pPr>
            <a:r>
              <a:rPr lang="sl-SI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Weekly PQ reports </a:t>
            </a:r>
            <a:r>
              <a:rPr lang="en-US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for determination of</a:t>
            </a:r>
            <a:r>
              <a:rPr lang="sl-SI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overall</a:t>
            </a:r>
            <a:r>
              <a:rPr lang="en-US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PQ </a:t>
            </a:r>
            <a:r>
              <a:rPr lang="sl-SI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compliance</a:t>
            </a:r>
            <a:endParaRPr lang="en-US" sz="1600" dirty="0">
              <a:solidFill>
                <a:schemeClr val="tx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52000" lvl="2" indent="-252000" eaLnBrk="0" hangingPunct="0">
              <a:spcAft>
                <a:spcPts val="600"/>
              </a:spcAft>
              <a:buClr>
                <a:srgbClr val="00ACA7"/>
              </a:buClr>
              <a:buFont typeface="Wingdings" pitchFamily="2" charset="2"/>
              <a:buChar char="q"/>
            </a:pPr>
            <a:r>
              <a:rPr lang="en-US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Anomaly</a:t>
            </a:r>
            <a:r>
              <a:rPr lang="sl-SI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detailed</a:t>
            </a:r>
            <a:r>
              <a:rPr lang="en-US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recording</a:t>
            </a:r>
            <a:r>
              <a:rPr lang="sl-SI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(waveforms, RMS trend…) is usefull</a:t>
            </a:r>
            <a:r>
              <a:rPr lang="en-US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for post-analysis</a:t>
            </a:r>
            <a:r>
              <a:rPr lang="sl-SI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of events</a:t>
            </a:r>
            <a:endParaRPr lang="en-US" sz="1600" dirty="0">
              <a:solidFill>
                <a:schemeClr val="tx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359696" y="3573016"/>
          <a:ext cx="3960440" cy="2808312"/>
        </p:xfrm>
        <a:graphic>
          <a:graphicData uri="http://schemas.openxmlformats.org/drawingml/2006/table">
            <a:tbl>
              <a:tblPr/>
              <a:tblGrid>
                <a:gridCol w="1988512"/>
                <a:gridCol w="1971928"/>
              </a:tblGrid>
              <a:tr h="23402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b="1" i="1" dirty="0">
                          <a:latin typeface="Arial"/>
                          <a:ea typeface="Times New Roman"/>
                        </a:rPr>
                        <a:t>Phenomena</a:t>
                      </a:r>
                      <a:endParaRPr lang="sl-SI" sz="10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1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b="1" i="1" dirty="0">
                          <a:latin typeface="Arial"/>
                          <a:ea typeface="Times New Roman"/>
                        </a:rPr>
                        <a:t>PQ Parameters</a:t>
                      </a:r>
                      <a:endParaRPr lang="sl-SI" sz="10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1D5"/>
                    </a:soli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Times New Roman"/>
                        </a:rPr>
                        <a:t>Frequency variations</a:t>
                      </a:r>
                      <a:endParaRPr lang="sl-SI" sz="10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Times New Roman"/>
                        </a:rPr>
                        <a:t>Frequency distortion</a:t>
                      </a:r>
                      <a:endParaRPr lang="sl-SI" sz="10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Times New Roman"/>
                        </a:rPr>
                        <a:t>Voltage variations</a:t>
                      </a:r>
                      <a:endParaRPr lang="sl-SI" sz="10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Times New Roman"/>
                        </a:rPr>
                        <a:t>Voltage fluctuation</a:t>
                      </a:r>
                      <a:endParaRPr lang="sl-SI" sz="10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Times New Roman"/>
                        </a:rPr>
                        <a:t>Voltage unbalance</a:t>
                      </a:r>
                      <a:endParaRPr lang="sl-SI" sz="10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Times New Roman"/>
                        </a:rPr>
                        <a:t>Voltage changes</a:t>
                      </a:r>
                      <a:endParaRPr lang="sl-SI" sz="10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Times New Roman"/>
                        </a:rPr>
                        <a:t>Rapid voltage changes</a:t>
                      </a:r>
                      <a:endParaRPr lang="sl-SI" sz="10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Times New Roman"/>
                        </a:rPr>
                        <a:t>Flicker</a:t>
                      </a:r>
                      <a:endParaRPr lang="sl-SI" sz="10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Times New Roman"/>
                        </a:rPr>
                        <a:t>Voltage events</a:t>
                      </a:r>
                      <a:endParaRPr lang="sl-SI" sz="10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Times New Roman"/>
                        </a:rPr>
                        <a:t>Voltage dips</a:t>
                      </a:r>
                      <a:endParaRPr lang="sl-SI" sz="10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Times New Roman"/>
                        </a:rPr>
                        <a:t>Voltage interruptions</a:t>
                      </a:r>
                      <a:endParaRPr lang="sl-SI" sz="10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Times New Roman"/>
                        </a:rPr>
                        <a:t>Voltage swells</a:t>
                      </a:r>
                      <a:endParaRPr lang="sl-SI" sz="10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Times New Roman"/>
                        </a:rPr>
                        <a:t>Harmonics &amp; THD</a:t>
                      </a:r>
                      <a:endParaRPr lang="sl-SI" sz="10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Times New Roman"/>
                        </a:rPr>
                        <a:t>Harmonics</a:t>
                      </a:r>
                      <a:endParaRPr lang="sl-SI" sz="10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latin typeface="Arial"/>
                          <a:ea typeface="Times New Roman"/>
                        </a:rPr>
                        <a:t>Interharmonics</a:t>
                      </a:r>
                      <a:endParaRPr lang="sl-SI" sz="10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0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Times New Roman"/>
                        </a:rPr>
                        <a:t>Signalling voltage</a:t>
                      </a:r>
                      <a:endParaRPr lang="sl-SI" sz="10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1955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9"/>
          <p:cNvSpPr>
            <a:spLocks noGrp="1" noChangeArrowheads="1"/>
          </p:cNvSpPr>
          <p:nvPr>
            <p:ph type="title"/>
          </p:nvPr>
        </p:nvSpPr>
        <p:spPr>
          <a:xfrm>
            <a:off x="2598244" y="331025"/>
            <a:ext cx="8318698" cy="576064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00ACA7"/>
                </a:solidFill>
              </a:rPr>
              <a:t>Expenses due to PQ problems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35560" y="1099097"/>
            <a:ext cx="753013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GB" b="1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Voltage events (dips, swells, transients and interruptions)</a:t>
            </a:r>
          </a:p>
        </p:txBody>
      </p:sp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2146" y="1974801"/>
            <a:ext cx="246316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2144" y="3126929"/>
            <a:ext cx="254889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351584" y="1751911"/>
            <a:ext cx="4689622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52000" lvl="2" indent="-252000" eaLnBrk="0" hangingPunct="0">
              <a:spcAft>
                <a:spcPts val="1200"/>
              </a:spcAft>
              <a:buClr>
                <a:srgbClr val="00ACA7"/>
              </a:buClr>
              <a:buFont typeface="Wingdings" pitchFamily="2" charset="2"/>
              <a:buChar char="q"/>
            </a:pPr>
            <a:r>
              <a:rPr lang="en-GB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Generated by natural phenomena (lightning), tripping of the circuit breaker, short-circuit</a:t>
            </a:r>
            <a:r>
              <a:rPr lang="sl-SI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en-GB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...</a:t>
            </a:r>
          </a:p>
          <a:p>
            <a:pPr marL="285750" indent="-285750" eaLnBrk="0" hangingPunct="0">
              <a:spcAft>
                <a:spcPts val="600"/>
              </a:spcAft>
              <a:buClr>
                <a:srgbClr val="00ACA7"/>
              </a:buClr>
              <a:buFont typeface="Wingdings" panose="05000000000000000000" pitchFamily="2" charset="2"/>
              <a:buChar char="q"/>
            </a:pPr>
            <a:r>
              <a:rPr lang="sl-SI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Consequences are </a:t>
            </a:r>
          </a:p>
          <a:p>
            <a:pPr marL="742950" lvl="1" indent="-285750" eaLnBrk="0" hangingPunct="0">
              <a:spcAft>
                <a:spcPts val="600"/>
              </a:spcAft>
              <a:buClr>
                <a:srgbClr val="00ACA7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stop or reset of equipment (computers, industry controlling systems and even UPS), </a:t>
            </a:r>
            <a:endParaRPr lang="sl-SI" sz="1600" dirty="0">
              <a:solidFill>
                <a:schemeClr val="tx2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742950" lvl="1" indent="-285750" eaLnBrk="0" hangingPunct="0">
              <a:spcAft>
                <a:spcPts val="600"/>
              </a:spcAft>
              <a:buClr>
                <a:srgbClr val="00ACA7"/>
              </a:buClr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chemeClr val="tx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speed change of motors, </a:t>
            </a:r>
          </a:p>
          <a:p>
            <a:pPr marL="742950" lvl="1" indent="-285750" eaLnBrk="0" hangingPunct="0">
              <a:spcAft>
                <a:spcPts val="600"/>
              </a:spcAft>
              <a:buClr>
                <a:srgbClr val="00ACA7"/>
              </a:buClr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chemeClr val="tx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generator synchronisation failures, </a:t>
            </a:r>
          </a:p>
          <a:p>
            <a:pPr marL="742950" lvl="1" indent="-285750" eaLnBrk="0" hangingPunct="0">
              <a:spcAft>
                <a:spcPts val="600"/>
              </a:spcAft>
              <a:buClr>
                <a:srgbClr val="00ACA7"/>
              </a:buClr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chemeClr val="tx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lighting malfunction...</a:t>
            </a:r>
            <a:endParaRPr lang="en-US" sz="1600" dirty="0">
              <a:solidFill>
                <a:schemeClr val="tx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/>
          </p:nvPr>
        </p:nvGraphicFramePr>
        <p:xfrm>
          <a:off x="2495600" y="4871502"/>
          <a:ext cx="4752528" cy="1478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52528"/>
              </a:tblGrid>
              <a:tr h="1390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Associated expenses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tx2"/>
                          </a:solidFill>
                        </a:rPr>
                        <a:t>Industrial production</a:t>
                      </a:r>
                      <a:r>
                        <a:rPr lang="en-GB" baseline="0" noProof="0" dirty="0" smtClean="0">
                          <a:solidFill>
                            <a:schemeClr val="tx2"/>
                          </a:solidFill>
                        </a:rPr>
                        <a:t> downtime (blown fuses)</a:t>
                      </a:r>
                      <a:endParaRPr lang="en-GB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tx2"/>
                          </a:solidFill>
                        </a:rPr>
                        <a:t>Increase of UPS cycling</a:t>
                      </a:r>
                      <a:endParaRPr lang="en-GB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tx2"/>
                          </a:solidFill>
                        </a:rPr>
                        <a:t>Bad product quality </a:t>
                      </a:r>
                      <a:endParaRPr lang="en-GB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37549" y="4517487"/>
            <a:ext cx="2458081" cy="99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21890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9"/>
          <p:cNvSpPr>
            <a:spLocks noGrp="1" noChangeArrowheads="1"/>
          </p:cNvSpPr>
          <p:nvPr>
            <p:ph type="title"/>
          </p:nvPr>
        </p:nvSpPr>
        <p:spPr>
          <a:xfrm>
            <a:off x="2726007" y="332473"/>
            <a:ext cx="8280920" cy="576064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00ACA7"/>
                </a:solidFill>
              </a:rPr>
              <a:t>Expenses due to PQ problems</a:t>
            </a:r>
            <a:endParaRPr lang="en-US" sz="3600" dirty="0">
              <a:solidFill>
                <a:srgbClr val="00ACA7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73990" y="1031030"/>
            <a:ext cx="60382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sl-SI" sz="2400" b="1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Voltage unbalance and instability</a:t>
            </a:r>
            <a:endParaRPr lang="en-GB" sz="2400" b="1" dirty="0">
              <a:solidFill>
                <a:schemeClr val="tx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52000" indent="-252000" eaLnBrk="0" hangingPunct="0">
              <a:lnSpc>
                <a:spcPct val="150000"/>
              </a:lnSpc>
              <a:buFont typeface="Wingdings" pitchFamily="2" charset="2"/>
              <a:buChar char="q"/>
            </a:pPr>
            <a:endParaRPr lang="en-US" sz="2400" b="1" i="1" dirty="0">
              <a:solidFill>
                <a:srgbClr val="00ACA7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9" name="Picture 8" descr="simetricne komponen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6467" y="2476346"/>
            <a:ext cx="3271433" cy="2536830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073990" y="1823919"/>
            <a:ext cx="4824536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1" indent="-285750" eaLnBrk="0" hangingPunct="0">
              <a:spcAft>
                <a:spcPts val="600"/>
              </a:spcAft>
              <a:buClr>
                <a:srgbClr val="00ACA7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Generated by heavy loads connected to individual phase, damaged </a:t>
            </a:r>
            <a:r>
              <a:rPr lang="sl-SI" sz="1600" dirty="0">
                <a:solidFill>
                  <a:schemeClr val="tx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inverters, phase or neutral loss, power theft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...</a:t>
            </a:r>
          </a:p>
          <a:p>
            <a:pPr marL="285750" indent="-285750" eaLnBrk="0" hangingPunct="0">
              <a:spcAft>
                <a:spcPts val="600"/>
              </a:spcAft>
              <a:buClr>
                <a:srgbClr val="00ACA7"/>
              </a:buClr>
              <a:buFont typeface="Wingdings" panose="05000000000000000000" pitchFamily="2" charset="2"/>
              <a:buChar char="q"/>
            </a:pPr>
            <a:r>
              <a:rPr lang="sl-SI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Consequences are </a:t>
            </a:r>
          </a:p>
          <a:p>
            <a:pPr marL="742950" lvl="1" indent="-285750" eaLnBrk="0" hangingPunct="0">
              <a:spcAft>
                <a:spcPts val="600"/>
              </a:spcAft>
              <a:buClr>
                <a:srgbClr val="00ACA7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motor operation (revolution) faults </a:t>
            </a:r>
            <a:r>
              <a:rPr lang="sl-SI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and reduction of efficiency, </a:t>
            </a:r>
          </a:p>
          <a:p>
            <a:pPr marL="742950" lvl="1" indent="-285750" eaLnBrk="0" hangingPunct="0">
              <a:spcAft>
                <a:spcPts val="600"/>
              </a:spcAft>
              <a:buClr>
                <a:srgbClr val="00ACA7"/>
              </a:buClr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neutral line overloading,</a:t>
            </a:r>
          </a:p>
          <a:p>
            <a:pPr marL="742950" lvl="1" indent="-285750" eaLnBrk="0" hangingPunct="0">
              <a:spcAft>
                <a:spcPts val="600"/>
              </a:spcAft>
              <a:buClr>
                <a:srgbClr val="00ACA7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increasing heat of motors</a:t>
            </a:r>
            <a:r>
              <a:rPr lang="sl-SI" sz="1600" dirty="0">
                <a:solidFill>
                  <a:schemeClr val="tx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and power lines,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shortening </a:t>
            </a:r>
            <a:r>
              <a:rPr lang="sl-SI" sz="1600" dirty="0">
                <a:solidFill>
                  <a:schemeClr val="tx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their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life</a:t>
            </a:r>
            <a:r>
              <a:rPr lang="sl-SI" sz="1600" dirty="0">
                <a:solidFill>
                  <a:schemeClr val="tx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span,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endParaRPr lang="sl-SI" sz="1600" dirty="0">
              <a:solidFill>
                <a:schemeClr val="tx2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742950" lvl="1" indent="-285750" eaLnBrk="0" hangingPunct="0">
              <a:spcAft>
                <a:spcPts val="600"/>
              </a:spcAft>
              <a:buClr>
                <a:srgbClr val="00ACA7"/>
              </a:buClr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chemeClr val="tx2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network losses and voltage drops</a:t>
            </a:r>
            <a:endParaRPr lang="en-US" sz="1400" dirty="0">
              <a:solidFill>
                <a:schemeClr val="tx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2279577" y="5085184"/>
          <a:ext cx="3783365" cy="1478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83365"/>
              </a:tblGrid>
              <a:tr h="1390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Associated expenses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tx2"/>
                          </a:solidFill>
                        </a:rPr>
                        <a:t>Industrial production</a:t>
                      </a:r>
                      <a:r>
                        <a:rPr lang="en-US" baseline="0" noProof="0" dirty="0" smtClean="0">
                          <a:solidFill>
                            <a:schemeClr val="tx2"/>
                          </a:solidFill>
                        </a:rPr>
                        <a:t> downtime</a:t>
                      </a:r>
                      <a:endParaRPr lang="en-US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tx2"/>
                          </a:solidFill>
                        </a:rPr>
                        <a:t>Degraded motor</a:t>
                      </a:r>
                      <a:r>
                        <a:rPr lang="en-US" baseline="0" noProof="0" dirty="0" smtClean="0">
                          <a:solidFill>
                            <a:schemeClr val="tx2"/>
                          </a:solidFill>
                        </a:rPr>
                        <a:t> performance</a:t>
                      </a:r>
                      <a:endParaRPr lang="en-US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tx2"/>
                          </a:solidFill>
                        </a:rPr>
                        <a:t>Motor replacement / refurbishment </a:t>
                      </a:r>
                      <a:endParaRPr lang="en-US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2085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9"/>
          <p:cNvSpPr>
            <a:spLocks noGrp="1" noChangeArrowheads="1"/>
          </p:cNvSpPr>
          <p:nvPr>
            <p:ph type="title"/>
          </p:nvPr>
        </p:nvSpPr>
        <p:spPr>
          <a:xfrm>
            <a:off x="2598244" y="403236"/>
            <a:ext cx="8318698" cy="576064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00ACA7"/>
                </a:solidFill>
              </a:rPr>
              <a:t>Expenses due to PQ problems</a:t>
            </a:r>
            <a:endParaRPr lang="en-US" sz="3600" dirty="0">
              <a:solidFill>
                <a:srgbClr val="00ACA7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63553" y="1149531"/>
            <a:ext cx="557216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sl-SI" b="1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Harmonic disturbances</a:t>
            </a:r>
            <a:endParaRPr lang="en-GB" b="1" dirty="0">
              <a:solidFill>
                <a:schemeClr val="tx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lnSpc>
                <a:spcPct val="150000"/>
              </a:lnSpc>
            </a:pPr>
            <a:endParaRPr lang="en-US" sz="1600" b="1" i="1" dirty="0">
              <a:solidFill>
                <a:srgbClr val="00ACA7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35560" y="1772817"/>
            <a:ext cx="5688632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52000" lvl="2" indent="-252000" eaLnBrk="0" hangingPunct="0">
              <a:spcAft>
                <a:spcPts val="1200"/>
              </a:spcAft>
              <a:buClr>
                <a:srgbClr val="00ACA7"/>
              </a:buClr>
              <a:buFont typeface="Wingdings" pitchFamily="2" charset="2"/>
              <a:buChar char="q"/>
            </a:pPr>
            <a:r>
              <a:rPr lang="en-GB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Generated by semiconductor control devices</a:t>
            </a:r>
            <a:r>
              <a:rPr lang="sl-SI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GB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non-linear loads (LED and Fluorescent lamps), frequency inverters...</a:t>
            </a:r>
          </a:p>
          <a:p>
            <a:pPr marL="285750" indent="-285750" eaLnBrk="0" hangingPunct="0">
              <a:spcAft>
                <a:spcPts val="600"/>
              </a:spcAft>
              <a:buClr>
                <a:srgbClr val="00ACA7"/>
              </a:buClr>
              <a:buFont typeface="Wingdings" panose="05000000000000000000" pitchFamily="2" charset="2"/>
              <a:buChar char="q"/>
            </a:pPr>
            <a:r>
              <a:rPr lang="sl-SI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Concequences are </a:t>
            </a:r>
          </a:p>
          <a:p>
            <a:pPr marL="742950" lvl="1" indent="-285750" eaLnBrk="0" hangingPunct="0">
              <a:spcAft>
                <a:spcPts val="600"/>
              </a:spcAft>
              <a:buClr>
                <a:srgbClr val="00ACA7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overheating and failure of PF compensation capacitors</a:t>
            </a:r>
            <a:r>
              <a:rPr lang="sl-SI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motors, cables… </a:t>
            </a:r>
          </a:p>
          <a:p>
            <a:pPr marL="742950" lvl="1" indent="-285750" eaLnBrk="0" hangingPunct="0">
              <a:spcAft>
                <a:spcPts val="600"/>
              </a:spcAft>
              <a:buClr>
                <a:srgbClr val="00ACA7"/>
              </a:buClr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Increased power consumptiuon, increased losses, </a:t>
            </a:r>
          </a:p>
          <a:p>
            <a:pPr marL="742950" lvl="1" indent="-285750" eaLnBrk="0" hangingPunct="0">
              <a:spcAft>
                <a:spcPts val="600"/>
              </a:spcAft>
              <a:buClr>
                <a:srgbClr val="00ACA7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abnormal noise in equipment (TV, radio</a:t>
            </a:r>
            <a:r>
              <a:rPr lang="sl-SI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medical equipment),</a:t>
            </a:r>
          </a:p>
          <a:p>
            <a:pPr marL="742950" lvl="1" indent="-285750" eaLnBrk="0" hangingPunct="0">
              <a:spcAft>
                <a:spcPts val="600"/>
              </a:spcAft>
              <a:buClr>
                <a:srgbClr val="00ACA7"/>
              </a:buClr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misoperation of protection devices…</a:t>
            </a:r>
            <a:endParaRPr lang="en-GB" sz="1600" dirty="0">
              <a:solidFill>
                <a:schemeClr val="tx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6700" y="1484784"/>
            <a:ext cx="2253859" cy="88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5786" y="2780929"/>
            <a:ext cx="2324784" cy="86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6200" y="4077073"/>
            <a:ext cx="2326328" cy="8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/>
          </p:nvPr>
        </p:nvGraphicFramePr>
        <p:xfrm>
          <a:off x="2351584" y="4725144"/>
          <a:ext cx="3960440" cy="1849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60440"/>
              </a:tblGrid>
              <a:tr h="1390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Associated expenses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Industrial production</a:t>
                      </a:r>
                      <a:r>
                        <a:rPr lang="en-US" baseline="0" noProof="0" dirty="0" smtClean="0"/>
                        <a:t> downtime</a:t>
                      </a:r>
                      <a:endParaRPr lang="en-US" noProof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noProof="0" dirty="0" err="1" smtClean="0"/>
                        <a:t>Degradation</a:t>
                      </a:r>
                      <a:r>
                        <a:rPr lang="sl-SI" noProof="0" dirty="0" smtClean="0"/>
                        <a:t> </a:t>
                      </a:r>
                      <a:r>
                        <a:rPr lang="sl-SI" noProof="0" dirty="0" err="1" smtClean="0"/>
                        <a:t>of</a:t>
                      </a:r>
                      <a:r>
                        <a:rPr lang="sl-SI" noProof="0" dirty="0" smtClean="0"/>
                        <a:t> PF </a:t>
                      </a:r>
                      <a:r>
                        <a:rPr lang="sl-SI" noProof="0" dirty="0" err="1" smtClean="0"/>
                        <a:t>capacitors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noProof="0" dirty="0" err="1" smtClean="0"/>
                        <a:t>Communication</a:t>
                      </a:r>
                      <a:r>
                        <a:rPr lang="sl-SI" noProof="0" dirty="0" smtClean="0"/>
                        <a:t> </a:t>
                      </a:r>
                      <a:r>
                        <a:rPr lang="sl-SI" noProof="0" dirty="0" err="1" smtClean="0"/>
                        <a:t>problems</a:t>
                      </a:r>
                      <a:r>
                        <a:rPr lang="sl-SI" noProof="0" dirty="0" smtClean="0"/>
                        <a:t> (PLC)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noProof="0" dirty="0" smtClean="0"/>
                        <a:t>Network and transformer losses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9031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1531</Words>
  <Application>Microsoft Office PowerPoint</Application>
  <PresentationFormat>Širokozaslonsko</PresentationFormat>
  <Paragraphs>259</Paragraphs>
  <Slides>21</Slides>
  <Notes>9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Open Sans</vt:lpstr>
      <vt:lpstr>Times New Roman</vt:lpstr>
      <vt:lpstr>Wingdings</vt:lpstr>
      <vt:lpstr>Officeova tema</vt:lpstr>
      <vt:lpstr>PowerPointova predstavitev</vt:lpstr>
      <vt:lpstr>Power Supply Characteristics?</vt:lpstr>
      <vt:lpstr>Why measure Power Quality?</vt:lpstr>
      <vt:lpstr>Bad Power Quality consequences</vt:lpstr>
      <vt:lpstr>How to measure Power Quality?</vt:lpstr>
      <vt:lpstr>How do we evaluate Power Quality?</vt:lpstr>
      <vt:lpstr>Expenses due to PQ problems</vt:lpstr>
      <vt:lpstr>Expenses due to PQ problems</vt:lpstr>
      <vt:lpstr>Expenses due to PQ problems</vt:lpstr>
      <vt:lpstr>Expenses due to PQ problems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KIRN Tina</dc:creator>
  <cp:lastModifiedBy>BREŠAR Robert</cp:lastModifiedBy>
  <cp:revision>42</cp:revision>
  <dcterms:created xsi:type="dcterms:W3CDTF">2017-10-19T12:29:29Z</dcterms:created>
  <dcterms:modified xsi:type="dcterms:W3CDTF">2020-04-15T12:05:25Z</dcterms:modified>
</cp:coreProperties>
</file>